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87" r:id="rId1"/>
  </p:sldMasterIdLst>
  <p:notesMasterIdLst>
    <p:notesMasterId r:id="rId45"/>
  </p:notesMasterIdLst>
  <p:handoutMasterIdLst>
    <p:handoutMasterId r:id="rId46"/>
  </p:handoutMasterIdLst>
  <p:sldIdLst>
    <p:sldId id="256" r:id="rId2"/>
    <p:sldId id="258" r:id="rId3"/>
    <p:sldId id="327" r:id="rId4"/>
    <p:sldId id="259" r:id="rId5"/>
    <p:sldId id="348" r:id="rId6"/>
    <p:sldId id="289" r:id="rId7"/>
    <p:sldId id="326" r:id="rId8"/>
    <p:sldId id="310" r:id="rId9"/>
    <p:sldId id="277" r:id="rId10"/>
    <p:sldId id="349" r:id="rId11"/>
    <p:sldId id="268" r:id="rId12"/>
    <p:sldId id="350" r:id="rId13"/>
    <p:sldId id="328" r:id="rId14"/>
    <p:sldId id="329" r:id="rId15"/>
    <p:sldId id="273" r:id="rId16"/>
    <p:sldId id="330" r:id="rId17"/>
    <p:sldId id="331" r:id="rId18"/>
    <p:sldId id="332" r:id="rId19"/>
    <p:sldId id="351" r:id="rId20"/>
    <p:sldId id="334" r:id="rId21"/>
    <p:sldId id="352" r:id="rId22"/>
    <p:sldId id="353" r:id="rId23"/>
    <p:sldId id="354" r:id="rId24"/>
    <p:sldId id="355" r:id="rId25"/>
    <p:sldId id="309" r:id="rId26"/>
    <p:sldId id="337" r:id="rId27"/>
    <p:sldId id="356" r:id="rId28"/>
    <p:sldId id="346" r:id="rId29"/>
    <p:sldId id="357" r:id="rId30"/>
    <p:sldId id="358" r:id="rId31"/>
    <p:sldId id="359" r:id="rId32"/>
    <p:sldId id="360" r:id="rId33"/>
    <p:sldId id="341" r:id="rId34"/>
    <p:sldId id="342" r:id="rId35"/>
    <p:sldId id="343" r:id="rId36"/>
    <p:sldId id="344" r:id="rId37"/>
    <p:sldId id="345" r:id="rId38"/>
    <p:sldId id="361" r:id="rId39"/>
    <p:sldId id="364" r:id="rId40"/>
    <p:sldId id="365" r:id="rId41"/>
    <p:sldId id="363" r:id="rId42"/>
    <p:sldId id="362" r:id="rId43"/>
    <p:sldId id="319"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E787F130-B802-47EB-92A0-FA4034D50AA7}">
          <p14:sldIdLst>
            <p14:sldId id="256"/>
            <p14:sldId id="258"/>
            <p14:sldId id="327"/>
            <p14:sldId id="259"/>
            <p14:sldId id="348"/>
            <p14:sldId id="289"/>
            <p14:sldId id="326"/>
            <p14:sldId id="310"/>
            <p14:sldId id="277"/>
            <p14:sldId id="349"/>
            <p14:sldId id="268"/>
            <p14:sldId id="350"/>
            <p14:sldId id="328"/>
            <p14:sldId id="329"/>
            <p14:sldId id="273"/>
            <p14:sldId id="330"/>
            <p14:sldId id="331"/>
            <p14:sldId id="332"/>
            <p14:sldId id="351"/>
            <p14:sldId id="334"/>
            <p14:sldId id="352"/>
            <p14:sldId id="353"/>
            <p14:sldId id="354"/>
            <p14:sldId id="355"/>
            <p14:sldId id="309"/>
            <p14:sldId id="337"/>
            <p14:sldId id="356"/>
            <p14:sldId id="346"/>
            <p14:sldId id="357"/>
            <p14:sldId id="358"/>
            <p14:sldId id="359"/>
            <p14:sldId id="360"/>
            <p14:sldId id="341"/>
            <p14:sldId id="342"/>
            <p14:sldId id="343"/>
            <p14:sldId id="344"/>
            <p14:sldId id="345"/>
            <p14:sldId id="361"/>
            <p14:sldId id="364"/>
            <p14:sldId id="365"/>
            <p14:sldId id="363"/>
            <p14:sldId id="362"/>
            <p14:sldId id="319"/>
          </p14:sldIdLst>
        </p14:section>
      </p14:sectionLst>
    </p:ex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ina Yoshizaki" initials="SY" lastIdx="0" clrIdx="0">
    <p:extLst>
      <p:ext uri="{19B8F6BF-5375-455C-9EA6-DF929625EA0E}">
        <p15:presenceInfo xmlns:p15="http://schemas.microsoft.com/office/powerpoint/2012/main" userId="a599ed2308bbfb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9999"/>
    <a:srgbClr val="FFCCFF"/>
    <a:srgbClr val="336699"/>
    <a:srgbClr val="E5224E"/>
    <a:srgbClr val="339966"/>
    <a:srgbClr val="CCCCFF"/>
    <a:srgbClr val="00CC99"/>
    <a:srgbClr val="99CC00"/>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76" d="100"/>
          <a:sy n="76" d="100"/>
        </p:scale>
        <p:origin x="126" y="798"/>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745409372438321"/>
          <c:y val="0.12913863972232104"/>
          <c:w val="0.68429167990165818"/>
          <c:h val="0.77028218777512381"/>
        </c:manualLayout>
      </c:layout>
      <c:pieChart>
        <c:varyColors val="1"/>
        <c:ser>
          <c:idx val="0"/>
          <c:order val="0"/>
          <c:tx>
            <c:strRef>
              <c:f>Sheet1!$B$1</c:f>
              <c:strCache>
                <c:ptCount val="1"/>
                <c:pt idx="0">
                  <c:v>売上高</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75B-6A44-9B1F-17D60A8B6D15}"/>
              </c:ext>
            </c:extLst>
          </c:dPt>
          <c:dPt>
            <c:idx val="1"/>
            <c:bubble3D val="0"/>
            <c:spPr>
              <a:solidFill>
                <a:srgbClr val="339966"/>
              </a:solidFill>
              <a:ln w="19050">
                <a:solidFill>
                  <a:schemeClr val="lt1"/>
                </a:solidFill>
              </a:ln>
              <a:effectLst/>
            </c:spPr>
            <c:extLst>
              <c:ext xmlns:c16="http://schemas.microsoft.com/office/drawing/2014/chart" uri="{C3380CC4-5D6E-409C-BE32-E72D297353CC}">
                <c16:uniqueId val="{00000003-E338-4B48-98C4-C3220F14448F}"/>
              </c:ext>
            </c:extLst>
          </c:dPt>
          <c:dPt>
            <c:idx val="2"/>
            <c:bubble3D val="0"/>
            <c:spPr>
              <a:solidFill>
                <a:srgbClr val="99FFCC"/>
              </a:solidFill>
              <a:ln w="41275">
                <a:solidFill>
                  <a:srgbClr val="E5224E"/>
                </a:solidFill>
              </a:ln>
              <a:effectLst/>
            </c:spPr>
            <c:extLst>
              <c:ext xmlns:c16="http://schemas.microsoft.com/office/drawing/2014/chart" uri="{C3380CC4-5D6E-409C-BE32-E72D297353CC}">
                <c16:uniqueId val="{00000002-E338-4B48-98C4-C3220F14448F}"/>
              </c:ext>
            </c:extLst>
          </c:dPt>
          <c:dPt>
            <c:idx val="3"/>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1-E338-4B48-98C4-C3220F14448F}"/>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pPr>
                <a:endParaRPr lang="ja-JP"/>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第 1 四半期</c:v>
                </c:pt>
                <c:pt idx="1">
                  <c:v>第 2 四半期</c:v>
                </c:pt>
                <c:pt idx="2">
                  <c:v>第 3 四半期</c:v>
                </c:pt>
                <c:pt idx="3">
                  <c:v>第 4 四半期</c:v>
                </c:pt>
              </c:strCache>
            </c:strRef>
          </c:cat>
          <c:val>
            <c:numRef>
              <c:f>Sheet1!$B$2:$B$5</c:f>
              <c:numCache>
                <c:formatCode>General</c:formatCode>
                <c:ptCount val="4"/>
                <c:pt idx="0">
                  <c:v>0</c:v>
                </c:pt>
                <c:pt idx="1">
                  <c:v>21.4</c:v>
                </c:pt>
                <c:pt idx="2">
                  <c:v>53.6</c:v>
                </c:pt>
                <c:pt idx="3">
                  <c:v>25</c:v>
                </c:pt>
              </c:numCache>
            </c:numRef>
          </c:val>
          <c:extLst>
            <c:ext xmlns:c16="http://schemas.microsoft.com/office/drawing/2014/chart" uri="{C3380CC4-5D6E-409C-BE32-E72D297353CC}">
              <c16:uniqueId val="{00000000-E338-4B48-98C4-C3220F14448F}"/>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2292100430092635"/>
          <c:y val="0.11578189244135692"/>
          <c:w val="0.67698668248032245"/>
          <c:h val="0.87870468410905467"/>
        </c:manualLayout>
      </c:layout>
      <c:pieChart>
        <c:varyColors val="1"/>
        <c:ser>
          <c:idx val="0"/>
          <c:order val="0"/>
          <c:tx>
            <c:strRef>
              <c:f>Sheet1!$B$1</c:f>
              <c:strCache>
                <c:ptCount val="1"/>
                <c:pt idx="0">
                  <c:v>売上高</c:v>
                </c:pt>
              </c:strCache>
            </c:strRef>
          </c:tx>
          <c:explosion val="1"/>
          <c:dPt>
            <c:idx val="0"/>
            <c:bubble3D val="0"/>
            <c:spPr>
              <a:solidFill>
                <a:srgbClr val="003399"/>
              </a:solidFill>
              <a:ln w="19050">
                <a:solidFill>
                  <a:schemeClr val="lt1"/>
                </a:solidFill>
              </a:ln>
              <a:effectLst/>
            </c:spPr>
            <c:extLst>
              <c:ext xmlns:c16="http://schemas.microsoft.com/office/drawing/2014/chart" uri="{C3380CC4-5D6E-409C-BE32-E72D297353CC}">
                <c16:uniqueId val="{00000002-FEB4-4691-9D1F-C74CF7476F27}"/>
              </c:ext>
            </c:extLst>
          </c:dPt>
          <c:dPt>
            <c:idx val="1"/>
            <c:bubble3D val="0"/>
            <c:spPr>
              <a:solidFill>
                <a:srgbClr val="339966"/>
              </a:solidFill>
              <a:ln w="19050">
                <a:solidFill>
                  <a:schemeClr val="lt1"/>
                </a:solidFill>
              </a:ln>
              <a:effectLst/>
            </c:spPr>
            <c:extLst>
              <c:ext xmlns:c16="http://schemas.microsoft.com/office/drawing/2014/chart" uri="{C3380CC4-5D6E-409C-BE32-E72D297353CC}">
                <c16:uniqueId val="{00000001-FEB4-4691-9D1F-C74CF7476F27}"/>
              </c:ext>
            </c:extLst>
          </c:dPt>
          <c:dPt>
            <c:idx val="2"/>
            <c:bubble3D val="0"/>
            <c:spPr>
              <a:solidFill>
                <a:srgbClr val="99FFCC"/>
              </a:solidFill>
              <a:ln w="19050">
                <a:solidFill>
                  <a:schemeClr val="lt1"/>
                </a:solidFill>
              </a:ln>
              <a:effectLst/>
            </c:spPr>
            <c:extLst>
              <c:ext xmlns:c16="http://schemas.microsoft.com/office/drawing/2014/chart" uri="{C3380CC4-5D6E-409C-BE32-E72D297353CC}">
                <c16:uniqueId val="{00000003-FEB4-4691-9D1F-C74CF7476F27}"/>
              </c:ext>
            </c:extLst>
          </c:dPt>
          <c:dPt>
            <c:idx val="3"/>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4-FEB4-4691-9D1F-C74CF7476F27}"/>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solidFill>
                    <a:latin typeface="Meiryo UI" panose="020B0604030504040204" pitchFamily="50" charset="-128"/>
                    <a:ea typeface="Meiryo UI" panose="020B0604030504040204" pitchFamily="50" charset="-128"/>
                    <a:cs typeface="Meiryo UI" panose="020B0604030504040204" pitchFamily="50" charset="-128"/>
                  </a:defRPr>
                </a:pPr>
                <a:endParaRPr lang="ja-JP"/>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4"/>
                <c:pt idx="0">
                  <c:v>第 1 四半期</c:v>
                </c:pt>
                <c:pt idx="1">
                  <c:v>第 2 四半期</c:v>
                </c:pt>
                <c:pt idx="2">
                  <c:v>第 3 四半期</c:v>
                </c:pt>
                <c:pt idx="3">
                  <c:v>第 4 四半期</c:v>
                </c:pt>
              </c:strCache>
            </c:strRef>
          </c:cat>
          <c:val>
            <c:numRef>
              <c:f>Sheet1!$B$2:$B$5</c:f>
              <c:numCache>
                <c:formatCode>General</c:formatCode>
                <c:ptCount val="4"/>
                <c:pt idx="0">
                  <c:v>9</c:v>
                </c:pt>
                <c:pt idx="1">
                  <c:v>22.7</c:v>
                </c:pt>
                <c:pt idx="2">
                  <c:v>54.5</c:v>
                </c:pt>
                <c:pt idx="3">
                  <c:v>13.6</c:v>
                </c:pt>
              </c:numCache>
            </c:numRef>
          </c:val>
          <c:extLst>
            <c:ext xmlns:c16="http://schemas.microsoft.com/office/drawing/2014/chart" uri="{C3380CC4-5D6E-409C-BE32-E72D297353CC}">
              <c16:uniqueId val="{00000000-FEB4-4691-9D1F-C74CF7476F27}"/>
            </c:ext>
          </c:extLst>
        </c:ser>
        <c:dLbls>
          <c:dLblPos val="bestFit"/>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BE8EF47-5677-48E7-8698-43915254885E}" type="datetimeFigureOut">
              <a:rPr kumimoji="1" lang="ja-JP" altLang="en-US" smtClean="0"/>
              <a:t>2018/12/12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EA75AF4-17BF-498B-AEBE-DBCE45E9719F}" type="slidenum">
              <a:rPr kumimoji="1" lang="ja-JP" altLang="en-US" smtClean="0"/>
              <a:t>‹#›</a:t>
            </a:fld>
            <a:endParaRPr kumimoji="1" lang="ja-JP" altLang="en-US"/>
          </a:p>
        </p:txBody>
      </p:sp>
    </p:spTree>
    <p:extLst>
      <p:ext uri="{BB962C8B-B14F-4D97-AF65-F5344CB8AC3E}">
        <p14:creationId xmlns:p14="http://schemas.microsoft.com/office/powerpoint/2010/main" val="37325910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E0247-099F-45B2-A444-11126C61046D}" type="datetimeFigureOut">
              <a:rPr kumimoji="1" lang="ja-JP" altLang="en-US" smtClean="0"/>
              <a:t>2018/12/12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767FC1-7E45-451E-9BF8-CE36D743B31E}" type="slidenum">
              <a:rPr kumimoji="1" lang="ja-JP" altLang="en-US" smtClean="0"/>
              <a:t>‹#›</a:t>
            </a:fld>
            <a:endParaRPr kumimoji="1" lang="ja-JP" altLang="en-US"/>
          </a:p>
        </p:txBody>
      </p:sp>
    </p:spTree>
    <p:extLst>
      <p:ext uri="{BB962C8B-B14F-4D97-AF65-F5344CB8AC3E}">
        <p14:creationId xmlns:p14="http://schemas.microsoft.com/office/powerpoint/2010/main" val="86548916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892B6C91-047A-4B3F-98E5-9FAC499EC369}" type="datetime1">
              <a:rPr lang="en-US" altLang="ja-JP" smtClean="0"/>
              <a:t>12/12/2018</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9540288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FD1043-91FF-4C44-8154-2F7068D84805}" type="datetime1">
              <a:rPr lang="en-US" altLang="ja-JP" smtClean="0"/>
              <a:t>12/12/2018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9688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AA09F21-9CA9-4EA0-AA37-C7E004DA6DD0}" type="datetime1">
              <a:rPr lang="en-US" altLang="ja-JP" smtClean="0"/>
              <a:t>12/12/2018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2189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80EBD37-A55D-4B0A-9332-850E8544DDA8}" type="datetime1">
              <a:rPr lang="en-US" altLang="ja-JP" smtClean="0"/>
              <a:t>12/12/2018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18960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6A2449E-C8E9-478D-8F66-41157BEBD72A}" type="datetime1">
              <a:rPr lang="en-US" altLang="ja-JP" smtClean="0"/>
              <a:t>12/12/2018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74853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797B922-BE7C-430F-93CB-F0668922FE50}" type="datetime1">
              <a:rPr lang="en-US" altLang="ja-JP" smtClean="0"/>
              <a:t>12/12/2018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97067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ja-JP" altLang="en-US"/>
              <a:t>マスター テキストの書式設定</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75C058A-B359-42ED-A1C8-9ABDAEF0AE3A}" type="datetime1">
              <a:rPr lang="en-US" altLang="ja-JP" smtClean="0"/>
              <a:t>12/12/2018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04866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2173875-EE43-4129-83EE-7A1AAC5D467E}" type="datetime1">
              <a:rPr lang="en-US" altLang="ja-JP" smtClean="0"/>
              <a:t>12/12/2018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07458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9E267-46D3-4A60-8992-9A29A7490561}" type="datetime1">
              <a:rPr lang="en-US" altLang="ja-JP" smtClean="0"/>
              <a:t>12/12/2018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06753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ja-JP" altLang="en-US"/>
              <a:t>マスター タイトルの書式設定</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BD18CA-B981-452F-B86F-45C5379FEB7D}" type="datetime1">
              <a:rPr lang="en-US" altLang="ja-JP" smtClean="0"/>
              <a:t>12/12/2018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39234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0" y="0"/>
            <a:ext cx="11292840" cy="5128923"/>
          </a:xfrm>
          <a:blipFill>
            <a:blip r:embed="rId2" cstate="email">
              <a:extLst>
                <a:ext uri="{28A0092B-C50C-407E-A947-70E740481C1C}">
                  <a14:useLocalDpi xmlns:a14="http://schemas.microsoft.com/office/drawing/2010/main"/>
                </a:ext>
              </a:extLst>
            </a:blip>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438583F-0377-4953-8B8A-735349E3443D}" type="datetime1">
              <a:rPr lang="en-US" altLang="ja-JP" smtClean="0"/>
              <a:t>12/12/2018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27779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164389AF-46F6-4B70-83E4-58F12C67CB93}" type="datetime1">
              <a:rPr lang="en-US" altLang="ja-JP" smtClean="0"/>
              <a:t>12/12/2018</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69811469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defTabSz="914400" rtl="0" eaLnBrk="1" latinLnBrk="0" hangingPunct="1">
        <a:lnSpc>
          <a:spcPct val="90000"/>
        </a:lnSpc>
        <a:spcBef>
          <a:spcPct val="0"/>
        </a:spcBef>
        <a:buNone/>
        <a:defRPr kumimoji="1"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kumimoji="1"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kumimoji="1"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hyperlink" Target="https://www.irasutoya.com/2018/02/blog-post_349.html" TargetMode="Externa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7.xml"/><Relationship Id="rId5" Type="http://schemas.openxmlformats.org/officeDocument/2006/relationships/image" Target="../media/image48.emf"/><Relationship Id="rId4" Type="http://schemas.openxmlformats.org/officeDocument/2006/relationships/image" Target="../media/image47.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hyperlink" Target="https://youtu.be/4XvEbf8ZWJI" TargetMode="External"/><Relationship Id="rId3" Type="http://schemas.openxmlformats.org/officeDocument/2006/relationships/hyperlink" Target="https://www.tsuhan-marketing.com/blog/archives/1602" TargetMode="External"/><Relationship Id="rId7" Type="http://schemas.openxmlformats.org/officeDocument/2006/relationships/hyperlink" Target="https://youtu.be/DWmrtLBnVuQ" TargetMode="External"/><Relationship Id="rId2" Type="http://schemas.openxmlformats.org/officeDocument/2006/relationships/hyperlink" Target="http://bizmakoto.jp/makoto/articles/1001/28/news055.html(2018/12/8" TargetMode="External"/><Relationship Id="rId1" Type="http://schemas.openxmlformats.org/officeDocument/2006/relationships/slideLayout" Target="../slideLayouts/slideLayout7.xml"/><Relationship Id="rId6" Type="http://schemas.openxmlformats.org/officeDocument/2006/relationships/hyperlink" Target="http://wating-for-1.net/wp/hommage/" TargetMode="External"/><Relationship Id="rId5" Type="http://schemas.openxmlformats.org/officeDocument/2006/relationships/hyperlink" Target="https://psychoterm.jp/basic/society/06.html" TargetMode="External"/><Relationship Id="rId4" Type="http://schemas.openxmlformats.org/officeDocument/2006/relationships/hyperlink" Target="http://www.yhmf.jp/school/index.html" TargetMode="External"/><Relationship Id="rId9" Type="http://schemas.openxmlformats.org/officeDocument/2006/relationships/hyperlink" Target="https://youtu.be/4lZkjjO-IZ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1371600" y="1516023"/>
            <a:ext cx="9448800" cy="1825096"/>
          </a:xfrm>
        </p:spPr>
        <p:txBody>
          <a:bodyPr/>
          <a:lstStyle/>
          <a:p>
            <a:pPr algn="ctr"/>
            <a:r>
              <a:rPr kumimoji="1"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パロディ広告の効果</a:t>
            </a:r>
          </a:p>
        </p:txBody>
      </p:sp>
      <p:sp>
        <p:nvSpPr>
          <p:cNvPr id="3" name="サブタイトル 2"/>
          <p:cNvSpPr>
            <a:spLocks noGrp="1"/>
          </p:cNvSpPr>
          <p:nvPr>
            <p:ph type="subTitle" idx="1"/>
          </p:nvPr>
        </p:nvSpPr>
        <p:spPr>
          <a:xfrm>
            <a:off x="2487422" y="4876800"/>
            <a:ext cx="9418320" cy="1691640"/>
          </a:xfrm>
        </p:spPr>
        <p:txBody>
          <a:bodyPr>
            <a:normAutofit/>
          </a:bodyPr>
          <a:lstStyle/>
          <a:p>
            <a:r>
              <a:rPr kumimoji="1"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　　　　　　　　　　　　　　拓殖大学　田嶋ゼミナール</a:t>
            </a:r>
            <a:r>
              <a:rPr kumimoji="1" lang="en-US" altLang="ja-JP"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C</a:t>
            </a:r>
            <a:r>
              <a:rPr kumimoji="1"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班　</a:t>
            </a:r>
            <a:endParaRPr kumimoji="1" lang="en-US" altLang="ja-JP"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r"/>
            <a:r>
              <a:rPr kumimoji="1" lang="ja-JP" altLang="en-US"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青木帆南　石渡耕也　稲田悠太　鈴木瀬奈　吉崎詩菜</a:t>
            </a:r>
          </a:p>
        </p:txBody>
      </p:sp>
    </p:spTree>
    <p:extLst>
      <p:ext uri="{BB962C8B-B14F-4D97-AF65-F5344CB8AC3E}">
        <p14:creationId xmlns:p14="http://schemas.microsoft.com/office/powerpoint/2010/main" val="6645047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8579032"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現状分析▷なぜパロディ広告は増えつつあるのか</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947915" y="2616103"/>
            <a:ext cx="2988860" cy="2347416"/>
          </a:xfrm>
          <a:prstGeom prst="rect">
            <a:avLst/>
          </a:prstGeom>
        </p:spPr>
      </p:pic>
      <p:pic>
        <p:nvPicPr>
          <p:cNvPr id="5" name="図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64150" y="2663908"/>
            <a:ext cx="3047332" cy="2380729"/>
          </a:xfrm>
          <a:prstGeom prst="rect">
            <a:avLst/>
          </a:prstGeom>
        </p:spPr>
      </p:pic>
      <p:pic>
        <p:nvPicPr>
          <p:cNvPr id="6" name="図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606721" y="1931735"/>
            <a:ext cx="7550426" cy="792113"/>
          </a:xfrm>
          <a:prstGeom prst="rect">
            <a:avLst/>
          </a:prstGeom>
        </p:spPr>
      </p:pic>
      <p:sp>
        <p:nvSpPr>
          <p:cNvPr id="8" name="テキスト ボックス 7"/>
          <p:cNvSpPr txBox="1"/>
          <p:nvPr/>
        </p:nvSpPr>
        <p:spPr>
          <a:xfrm>
            <a:off x="2606721" y="3205515"/>
            <a:ext cx="553998" cy="1464577"/>
          </a:xfrm>
          <a:prstGeom prst="rect">
            <a:avLst/>
          </a:prstGeom>
          <a:solidFill>
            <a:srgbClr val="00B0F0"/>
          </a:solidFill>
          <a:ln>
            <a:solidFill>
              <a:schemeClr val="tx1"/>
            </a:solidFill>
          </a:ln>
        </p:spPr>
        <p:txBody>
          <a:bodyPr vert="eaVert"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男性</a:t>
            </a:r>
          </a:p>
        </p:txBody>
      </p:sp>
      <p:sp>
        <p:nvSpPr>
          <p:cNvPr id="9" name="テキスト ボックス 8"/>
          <p:cNvSpPr txBox="1"/>
          <p:nvPr/>
        </p:nvSpPr>
        <p:spPr>
          <a:xfrm>
            <a:off x="6387151" y="3205515"/>
            <a:ext cx="553998" cy="1464577"/>
          </a:xfrm>
          <a:prstGeom prst="rect">
            <a:avLst/>
          </a:prstGeom>
          <a:solidFill>
            <a:srgbClr val="FFCCFF"/>
          </a:solidFill>
          <a:ln>
            <a:solidFill>
              <a:schemeClr val="tx1"/>
            </a:solidFill>
          </a:ln>
        </p:spPr>
        <p:txBody>
          <a:bodyPr vert="eaVert"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女性</a:t>
            </a:r>
          </a:p>
        </p:txBody>
      </p:sp>
      <p:sp>
        <p:nvSpPr>
          <p:cNvPr id="10" name="正方形/長方形 9"/>
          <p:cNvSpPr/>
          <p:nvPr/>
        </p:nvSpPr>
        <p:spPr>
          <a:xfrm>
            <a:off x="1774504" y="1549433"/>
            <a:ext cx="8896066" cy="390950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543362" y="1323394"/>
            <a:ext cx="7358350" cy="461665"/>
          </a:xfrm>
          <a:prstGeom prst="rect">
            <a:avLst/>
          </a:prstGeom>
          <a:solidFill>
            <a:schemeClr val="bg1"/>
          </a:solidFill>
        </p:spPr>
        <p:txBody>
          <a:bodyPr wrap="square" rtlCol="0">
            <a:spAutoFit/>
          </a:bodyPr>
          <a:lstStyle/>
          <a:p>
            <a:r>
              <a:rPr kumimoji="1" lang="ja-JP" altLang="en-US" sz="2400" dirty="0">
                <a:latin typeface="Meiryo UI" panose="020B0604030504040204" pitchFamily="34" charset="-128"/>
                <a:ea typeface="Meiryo UI" panose="020B0604030504040204" pitchFamily="34" charset="-128"/>
              </a:rPr>
              <a:t>男女２０～３４歳対象にしたテレビ広告視聴の調査結果</a:t>
            </a:r>
          </a:p>
        </p:txBody>
      </p:sp>
      <p:sp>
        <p:nvSpPr>
          <p:cNvPr id="13" name="正方形/長方形 12"/>
          <p:cNvSpPr/>
          <p:nvPr/>
        </p:nvSpPr>
        <p:spPr>
          <a:xfrm>
            <a:off x="5715000" y="5145073"/>
            <a:ext cx="6096000" cy="276999"/>
          </a:xfrm>
          <a:prstGeom prst="rect">
            <a:avLst/>
          </a:prstGeom>
        </p:spPr>
        <p:txBody>
          <a:bodyPr>
            <a:spAutoFit/>
          </a:bodyPr>
          <a:lstStyle/>
          <a:p>
            <a:r>
              <a:rPr lang="en-US" altLang="ja-JP" sz="1200" dirty="0">
                <a:latin typeface="Meiryo UI" panose="020B0604030504040204" pitchFamily="50" charset="-128"/>
                <a:ea typeface="Meiryo UI" panose="020B0604030504040204" pitchFamily="50" charset="-128"/>
                <a:cs typeface="Meiryo UI" panose="020B0604030504040204" pitchFamily="50" charset="-128"/>
              </a:rPr>
              <a:t>http://bizmakoto.jp/makoto/articles/1001/28/news055.html</a:t>
            </a:r>
            <a:endParaRPr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7" name="図 16"/>
          <p:cNvPicPr>
            <a:picLocks noChangeAspect="1"/>
          </p:cNvPicPr>
          <p:nvPr/>
        </p:nvPicPr>
        <p:blipFill rotWithShape="1">
          <a:blip r:embed="rId5" cstate="email">
            <a:extLst>
              <a:ext uri="{28A0092B-C50C-407E-A947-70E740481C1C}">
                <a14:useLocalDpi xmlns:a14="http://schemas.microsoft.com/office/drawing/2010/main"/>
              </a:ext>
            </a:extLst>
          </a:blip>
          <a:srcRect r="50469"/>
          <a:stretch/>
        </p:blipFill>
        <p:spPr>
          <a:xfrm>
            <a:off x="3456625" y="2784503"/>
            <a:ext cx="1049877" cy="2150888"/>
          </a:xfrm>
          <a:prstGeom prst="rect">
            <a:avLst/>
          </a:prstGeom>
          <a:ln>
            <a:noFill/>
          </a:ln>
        </p:spPr>
      </p:pic>
      <p:pic>
        <p:nvPicPr>
          <p:cNvPr id="18" name="図 17"/>
          <p:cNvPicPr>
            <a:picLocks noChangeAspect="1"/>
          </p:cNvPicPr>
          <p:nvPr/>
        </p:nvPicPr>
        <p:blipFill rotWithShape="1">
          <a:blip r:embed="rId5" cstate="email">
            <a:extLst>
              <a:ext uri="{28A0092B-C50C-407E-A947-70E740481C1C}">
                <a14:useLocalDpi xmlns:a14="http://schemas.microsoft.com/office/drawing/2010/main"/>
              </a:ext>
            </a:extLst>
          </a:blip>
          <a:srcRect l="49427" t="74994"/>
          <a:stretch/>
        </p:blipFill>
        <p:spPr>
          <a:xfrm>
            <a:off x="4436543" y="4413233"/>
            <a:ext cx="1040670" cy="522158"/>
          </a:xfrm>
          <a:prstGeom prst="rect">
            <a:avLst/>
          </a:prstGeom>
        </p:spPr>
      </p:pic>
      <p:pic>
        <p:nvPicPr>
          <p:cNvPr id="19" name="図 18"/>
          <p:cNvPicPr>
            <a:picLocks noChangeAspect="1"/>
          </p:cNvPicPr>
          <p:nvPr/>
        </p:nvPicPr>
        <p:blipFill rotWithShape="1">
          <a:blip r:embed="rId5" cstate="email">
            <a:extLst>
              <a:ext uri="{28A0092B-C50C-407E-A947-70E740481C1C}">
                <a14:useLocalDpi xmlns:a14="http://schemas.microsoft.com/office/drawing/2010/main"/>
              </a:ext>
            </a:extLst>
          </a:blip>
          <a:srcRect r="49339"/>
          <a:stretch/>
        </p:blipFill>
        <p:spPr>
          <a:xfrm>
            <a:off x="7178391" y="2828819"/>
            <a:ext cx="1056974" cy="2117162"/>
          </a:xfrm>
          <a:prstGeom prst="rect">
            <a:avLst/>
          </a:prstGeom>
        </p:spPr>
      </p:pic>
      <p:pic>
        <p:nvPicPr>
          <p:cNvPr id="20" name="図 19"/>
          <p:cNvPicPr>
            <a:picLocks noChangeAspect="1"/>
          </p:cNvPicPr>
          <p:nvPr/>
        </p:nvPicPr>
        <p:blipFill rotWithShape="1">
          <a:blip r:embed="rId5" cstate="email">
            <a:extLst>
              <a:ext uri="{28A0092B-C50C-407E-A947-70E740481C1C}">
                <a14:useLocalDpi xmlns:a14="http://schemas.microsoft.com/office/drawing/2010/main"/>
              </a:ext>
            </a:extLst>
          </a:blip>
          <a:srcRect l="50382" t="87543"/>
          <a:stretch/>
        </p:blipFill>
        <p:spPr>
          <a:xfrm>
            <a:off x="8208185" y="4684738"/>
            <a:ext cx="1025476" cy="261243"/>
          </a:xfrm>
          <a:prstGeom prst="rect">
            <a:avLst/>
          </a:prstGeom>
        </p:spPr>
      </p:pic>
      <p:cxnSp>
        <p:nvCxnSpPr>
          <p:cNvPr id="22" name="直線コネクタ 21"/>
          <p:cNvCxnSpPr/>
          <p:nvPr/>
        </p:nvCxnSpPr>
        <p:spPr>
          <a:xfrm flipH="1">
            <a:off x="8197278" y="2848775"/>
            <a:ext cx="10908" cy="1034430"/>
          </a:xfrm>
          <a:prstGeom prst="line">
            <a:avLst/>
          </a:prstGeom>
          <a:ln w="730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cxnSpLocks/>
          </p:cNvCxnSpPr>
          <p:nvPr/>
        </p:nvCxnSpPr>
        <p:spPr>
          <a:xfrm>
            <a:off x="8182764" y="3841830"/>
            <a:ext cx="683650" cy="842908"/>
          </a:xfrm>
          <a:prstGeom prst="line">
            <a:avLst/>
          </a:prstGeom>
          <a:ln w="73025">
            <a:solidFill>
              <a:srgbClr val="E5224E"/>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cxnSpLocks/>
            <a:endCxn id="17" idx="3"/>
          </p:cNvCxnSpPr>
          <p:nvPr/>
        </p:nvCxnSpPr>
        <p:spPr>
          <a:xfrm flipH="1" flipV="1">
            <a:off x="4506502" y="3859947"/>
            <a:ext cx="882353" cy="598899"/>
          </a:xfrm>
          <a:prstGeom prst="line">
            <a:avLst/>
          </a:prstGeom>
          <a:ln w="73025">
            <a:solidFill>
              <a:srgbClr val="E5224E"/>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4473786" y="2811344"/>
            <a:ext cx="27179" cy="1048603"/>
          </a:xfrm>
          <a:prstGeom prst="line">
            <a:avLst/>
          </a:prstGeom>
          <a:ln w="73025" cmpd="sng">
            <a:solidFill>
              <a:srgbClr val="E5224E"/>
            </a:solidFill>
          </a:ln>
        </p:spPr>
        <p:style>
          <a:lnRef idx="1">
            <a:schemeClr val="accent1"/>
          </a:lnRef>
          <a:fillRef idx="0">
            <a:schemeClr val="accent1"/>
          </a:fillRef>
          <a:effectRef idx="0">
            <a:schemeClr val="accent1"/>
          </a:effectRef>
          <a:fontRef idx="minor">
            <a:schemeClr val="tx1"/>
          </a:fontRef>
        </p:style>
      </p:cxnSp>
      <p:sp>
        <p:nvSpPr>
          <p:cNvPr id="7" name="スライド番号プレースホルダー 6"/>
          <p:cNvSpPr>
            <a:spLocks noGrp="1"/>
          </p:cNvSpPr>
          <p:nvPr>
            <p:ph type="sldNum" sz="quarter" idx="12"/>
          </p:nvPr>
        </p:nvSpPr>
        <p:spPr/>
        <p:txBody>
          <a:bodyPr>
            <a:normAutofit lnSpcReduction="10000"/>
          </a:bodyPr>
          <a:lstStyle/>
          <a:p>
            <a:fld id="{6D22F896-40B5-4ADD-8801-0D06FADFA095}" type="slidenum">
              <a:rPr lang="en-US" smtClean="0"/>
              <a:pPr/>
              <a:t>10</a:t>
            </a:fld>
            <a:endParaRPr lang="en-US" dirty="0"/>
          </a:p>
        </p:txBody>
      </p:sp>
    </p:spTree>
    <p:extLst>
      <p:ext uri="{BB962C8B-B14F-4D97-AF65-F5344CB8AC3E}">
        <p14:creationId xmlns:p14="http://schemas.microsoft.com/office/powerpoint/2010/main" val="4201995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2299063"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角丸四角形 6"/>
          <p:cNvSpPr/>
          <p:nvPr/>
        </p:nvSpPr>
        <p:spPr>
          <a:xfrm>
            <a:off x="1809930" y="2013797"/>
            <a:ext cx="7974149" cy="316030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149566" y="1782965"/>
            <a:ext cx="4225108" cy="461665"/>
          </a:xfrm>
          <a:prstGeom prst="rect">
            <a:avLst/>
          </a:prstGeom>
          <a:solidFill>
            <a:schemeClr val="bg1"/>
          </a:solid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テレビ広告視聴状況の事前調査</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317930" y="2197509"/>
            <a:ext cx="2325190" cy="3170099"/>
          </a:xfrm>
          <a:prstGeom prst="rect">
            <a:avLst/>
          </a:prstGeom>
          <a:noFill/>
        </p:spPr>
        <p:txBody>
          <a:bodyPr wrap="square" rtlCol="0">
            <a:spAutoFit/>
          </a:bodyPr>
          <a:lstStyle/>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調査目的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調査対象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調査期間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調査方法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サンプルサイズ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4643120" y="2197510"/>
            <a:ext cx="6538688" cy="3170099"/>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大学生を対象にしたテレビ広告の視聴調査</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拓殖大学に在学する大学生</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11</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紙媒体</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50</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人</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normAutofit lnSpcReduction="10000"/>
          </a:bodyPr>
          <a:lstStyle/>
          <a:p>
            <a:fld id="{6D22F896-40B5-4ADD-8801-0D06FADFA095}" type="slidenum">
              <a:rPr lang="en-US" smtClean="0"/>
              <a:pPr/>
              <a:t>11</a:t>
            </a:fld>
            <a:endParaRPr lang="en-US" dirty="0"/>
          </a:p>
        </p:txBody>
      </p:sp>
    </p:spTree>
    <p:extLst>
      <p:ext uri="{BB962C8B-B14F-4D97-AF65-F5344CB8AC3E}">
        <p14:creationId xmlns:p14="http://schemas.microsoft.com/office/powerpoint/2010/main" val="396596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グラフ 11"/>
          <p:cNvGraphicFramePr/>
          <p:nvPr>
            <p:extLst/>
          </p:nvPr>
        </p:nvGraphicFramePr>
        <p:xfrm>
          <a:off x="2478954" y="2591748"/>
          <a:ext cx="3003402" cy="2668117"/>
        </p:xfrm>
        <a:graphic>
          <a:graphicData uri="http://schemas.openxmlformats.org/drawingml/2006/chart">
            <c:chart xmlns:c="http://schemas.openxmlformats.org/drawingml/2006/chart" xmlns:r="http://schemas.openxmlformats.org/officeDocument/2006/relationships" r:id="rId2"/>
          </a:graphicData>
        </a:graphic>
      </p:graphicFrame>
      <p:pic>
        <p:nvPicPr>
          <p:cNvPr id="36" name="図 35"/>
          <p:cNvPicPr>
            <a:picLocks noChangeAspect="1"/>
          </p:cNvPicPr>
          <p:nvPr/>
        </p:nvPicPr>
        <p:blipFill rotWithShape="1">
          <a:blip r:embed="rId3" cstate="email">
            <a:extLst>
              <a:ext uri="{28A0092B-C50C-407E-A947-70E740481C1C}">
                <a14:useLocalDpi xmlns:a14="http://schemas.microsoft.com/office/drawing/2010/main"/>
              </a:ext>
            </a:extLst>
          </a:blip>
          <a:srcRect r="50469"/>
          <a:stretch/>
        </p:blipFill>
        <p:spPr>
          <a:xfrm>
            <a:off x="3026922" y="2912443"/>
            <a:ext cx="1023674" cy="2097206"/>
          </a:xfrm>
          <a:prstGeom prst="rect">
            <a:avLst/>
          </a:prstGeom>
        </p:spPr>
      </p:pic>
      <p:sp>
        <p:nvSpPr>
          <p:cNvPr id="3" name="テキスト ボックス 2"/>
          <p:cNvSpPr txBox="1"/>
          <p:nvPr/>
        </p:nvSpPr>
        <p:spPr>
          <a:xfrm>
            <a:off x="287382" y="365759"/>
            <a:ext cx="2319339"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060261" y="1864593"/>
            <a:ext cx="7550426" cy="792113"/>
          </a:xfrm>
          <a:prstGeom prst="rect">
            <a:avLst/>
          </a:prstGeom>
        </p:spPr>
      </p:pic>
      <p:sp>
        <p:nvSpPr>
          <p:cNvPr id="8" name="テキスト ボックス 7"/>
          <p:cNvSpPr txBox="1"/>
          <p:nvPr/>
        </p:nvSpPr>
        <p:spPr>
          <a:xfrm>
            <a:off x="1859205" y="3026651"/>
            <a:ext cx="553998" cy="1464577"/>
          </a:xfrm>
          <a:prstGeom prst="rect">
            <a:avLst/>
          </a:prstGeom>
          <a:solidFill>
            <a:srgbClr val="00B0F0"/>
          </a:solidFill>
          <a:ln>
            <a:solidFill>
              <a:schemeClr val="tx1"/>
            </a:solidFill>
          </a:ln>
        </p:spPr>
        <p:txBody>
          <a:bodyPr vert="eaVert"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男性</a:t>
            </a:r>
          </a:p>
        </p:txBody>
      </p:sp>
      <p:sp>
        <p:nvSpPr>
          <p:cNvPr id="9" name="テキスト ボックス 8"/>
          <p:cNvSpPr txBox="1"/>
          <p:nvPr/>
        </p:nvSpPr>
        <p:spPr>
          <a:xfrm>
            <a:off x="6381933" y="3026651"/>
            <a:ext cx="553998" cy="1464577"/>
          </a:xfrm>
          <a:prstGeom prst="rect">
            <a:avLst/>
          </a:prstGeom>
          <a:solidFill>
            <a:srgbClr val="FFCCFF"/>
          </a:solidFill>
          <a:ln>
            <a:solidFill>
              <a:schemeClr val="tx1"/>
            </a:solidFill>
          </a:ln>
        </p:spPr>
        <p:txBody>
          <a:bodyPr vert="eaVert"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女性</a:t>
            </a:r>
          </a:p>
        </p:txBody>
      </p:sp>
      <p:sp>
        <p:nvSpPr>
          <p:cNvPr id="10" name="正方形/長方形 9"/>
          <p:cNvSpPr/>
          <p:nvPr/>
        </p:nvSpPr>
        <p:spPr>
          <a:xfrm>
            <a:off x="1261081" y="1513127"/>
            <a:ext cx="8896066" cy="3909507"/>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07540" y="1243562"/>
            <a:ext cx="7803147" cy="523220"/>
          </a:xfrm>
          <a:prstGeom prst="rect">
            <a:avLst/>
          </a:prstGeom>
          <a:solidFill>
            <a:schemeClr val="bg1"/>
          </a:solidFill>
        </p:spPr>
        <p:txBody>
          <a:bodyPr wrap="square" rtlCol="0">
            <a:spAutoFit/>
          </a:bodyPr>
          <a:lstStyle/>
          <a:p>
            <a:r>
              <a:rPr kumimoji="1" lang="ja-JP" altLang="en-US" sz="2800" dirty="0"/>
              <a:t>大学生を対象にしたテレビＣＭ視聴の調査結果</a:t>
            </a:r>
          </a:p>
        </p:txBody>
      </p:sp>
      <p:sp>
        <p:nvSpPr>
          <p:cNvPr id="15" name="スライド番号プレースホルダー 14"/>
          <p:cNvSpPr>
            <a:spLocks noGrp="1"/>
          </p:cNvSpPr>
          <p:nvPr>
            <p:ph type="sldNum" sz="quarter" idx="12"/>
          </p:nvPr>
        </p:nvSpPr>
        <p:spPr/>
        <p:txBody>
          <a:bodyPr>
            <a:normAutofit lnSpcReduction="10000"/>
          </a:bodyPr>
          <a:lstStyle/>
          <a:p>
            <a:fld id="{6D22F896-40B5-4ADD-8801-0D06FADFA095}" type="slidenum">
              <a:rPr lang="en-US" smtClean="0"/>
              <a:pPr/>
              <a:t>12</a:t>
            </a:fld>
            <a:endParaRPr lang="en-US" dirty="0"/>
          </a:p>
        </p:txBody>
      </p:sp>
      <p:sp>
        <p:nvSpPr>
          <p:cNvPr id="13" name="角丸四角形 12"/>
          <p:cNvSpPr/>
          <p:nvPr/>
        </p:nvSpPr>
        <p:spPr>
          <a:xfrm>
            <a:off x="2740201" y="5734005"/>
            <a:ext cx="5937824" cy="7656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広告を避けている人が多いことがわかる</a:t>
            </a:r>
          </a:p>
        </p:txBody>
      </p:sp>
      <p:graphicFrame>
        <p:nvGraphicFramePr>
          <p:cNvPr id="19" name="グラフ 18"/>
          <p:cNvGraphicFramePr/>
          <p:nvPr>
            <p:extLst/>
          </p:nvPr>
        </p:nvGraphicFramePr>
        <p:xfrm>
          <a:off x="6519152" y="2607204"/>
          <a:ext cx="2989821" cy="2303469"/>
        </p:xfrm>
        <a:graphic>
          <a:graphicData uri="http://schemas.openxmlformats.org/drawingml/2006/chart">
            <c:chart xmlns:c="http://schemas.openxmlformats.org/drawingml/2006/chart" xmlns:r="http://schemas.openxmlformats.org/officeDocument/2006/relationships" r:id="rId5"/>
          </a:graphicData>
        </a:graphic>
      </p:graphicFrame>
      <p:cxnSp>
        <p:nvCxnSpPr>
          <p:cNvPr id="22" name="直線コネクタ 21"/>
          <p:cNvCxnSpPr/>
          <p:nvPr/>
        </p:nvCxnSpPr>
        <p:spPr>
          <a:xfrm>
            <a:off x="8491837" y="2875015"/>
            <a:ext cx="10217" cy="1032645"/>
          </a:xfrm>
          <a:prstGeom prst="line">
            <a:avLst/>
          </a:prstGeom>
          <a:ln w="73025">
            <a:solidFill>
              <a:srgbClr val="E5224E"/>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flipV="1">
            <a:off x="8491838" y="3881500"/>
            <a:ext cx="920884" cy="421778"/>
          </a:xfrm>
          <a:prstGeom prst="line">
            <a:avLst/>
          </a:prstGeom>
          <a:ln w="73025">
            <a:solidFill>
              <a:srgbClr val="E5224E"/>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4070565" y="2903487"/>
            <a:ext cx="4230" cy="1031291"/>
          </a:xfrm>
          <a:prstGeom prst="line">
            <a:avLst/>
          </a:prstGeom>
          <a:ln w="76200">
            <a:solidFill>
              <a:srgbClr val="E5224E"/>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H="1">
            <a:off x="4060780" y="3725692"/>
            <a:ext cx="989291" cy="233566"/>
          </a:xfrm>
          <a:prstGeom prst="line">
            <a:avLst/>
          </a:prstGeom>
          <a:ln w="38100">
            <a:solidFill>
              <a:srgbClr val="E5224E"/>
            </a:solidFill>
          </a:ln>
        </p:spPr>
        <p:style>
          <a:lnRef idx="1">
            <a:schemeClr val="accent1"/>
          </a:lnRef>
          <a:fillRef idx="0">
            <a:schemeClr val="accent1"/>
          </a:fillRef>
          <a:effectRef idx="0">
            <a:schemeClr val="accent1"/>
          </a:effectRef>
          <a:fontRef idx="minor">
            <a:schemeClr val="tx1"/>
          </a:fontRef>
        </p:style>
      </p:cxnSp>
      <p:pic>
        <p:nvPicPr>
          <p:cNvPr id="38" name="図 37"/>
          <p:cNvPicPr>
            <a:picLocks noChangeAspect="1"/>
          </p:cNvPicPr>
          <p:nvPr/>
        </p:nvPicPr>
        <p:blipFill rotWithShape="1">
          <a:blip r:embed="rId3" cstate="email">
            <a:extLst>
              <a:ext uri="{28A0092B-C50C-407E-A947-70E740481C1C}">
                <a14:useLocalDpi xmlns:a14="http://schemas.microsoft.com/office/drawing/2010/main"/>
              </a:ext>
            </a:extLst>
          </a:blip>
          <a:srcRect r="49339" b="16529"/>
          <a:stretch/>
        </p:blipFill>
        <p:spPr>
          <a:xfrm>
            <a:off x="7444825" y="2873995"/>
            <a:ext cx="1047011" cy="1750557"/>
          </a:xfrm>
          <a:prstGeom prst="rect">
            <a:avLst/>
          </a:prstGeom>
        </p:spPr>
      </p:pic>
      <p:pic>
        <p:nvPicPr>
          <p:cNvPr id="39" name="図 38"/>
          <p:cNvPicPr>
            <a:picLocks noChangeAspect="1"/>
          </p:cNvPicPr>
          <p:nvPr/>
        </p:nvPicPr>
        <p:blipFill rotWithShape="1">
          <a:blip r:embed="rId3" cstate="email">
            <a:extLst>
              <a:ext uri="{28A0092B-C50C-407E-A947-70E740481C1C}">
                <a14:useLocalDpi xmlns:a14="http://schemas.microsoft.com/office/drawing/2010/main"/>
              </a:ext>
            </a:extLst>
          </a:blip>
          <a:srcRect t="40892" r="49339"/>
          <a:stretch/>
        </p:blipFill>
        <p:spPr>
          <a:xfrm rot="15438315">
            <a:off x="4034484" y="3714298"/>
            <a:ext cx="1079664" cy="1278270"/>
          </a:xfrm>
          <a:prstGeom prst="rect">
            <a:avLst/>
          </a:prstGeom>
        </p:spPr>
      </p:pic>
      <p:pic>
        <p:nvPicPr>
          <p:cNvPr id="40" name="図 39"/>
          <p:cNvPicPr>
            <a:picLocks noChangeAspect="1"/>
          </p:cNvPicPr>
          <p:nvPr/>
        </p:nvPicPr>
        <p:blipFill rotWithShape="1">
          <a:blip r:embed="rId3" cstate="email">
            <a:extLst>
              <a:ext uri="{28A0092B-C50C-407E-A947-70E740481C1C}">
                <a14:useLocalDpi xmlns:a14="http://schemas.microsoft.com/office/drawing/2010/main"/>
              </a:ext>
            </a:extLst>
          </a:blip>
          <a:srcRect t="26964" r="49339" b="1"/>
          <a:stretch/>
        </p:blipFill>
        <p:spPr>
          <a:xfrm rot="17526158">
            <a:off x="8021040" y="3730074"/>
            <a:ext cx="1047011" cy="1531696"/>
          </a:xfrm>
          <a:prstGeom prst="rect">
            <a:avLst/>
          </a:prstGeom>
        </p:spPr>
      </p:pic>
    </p:spTree>
    <p:extLst>
      <p:ext uri="{BB962C8B-B14F-4D97-AF65-F5344CB8AC3E}">
        <p14:creationId xmlns:p14="http://schemas.microsoft.com/office/powerpoint/2010/main" val="3720550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8891124"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現状分析▷なぜパロディ広告は増えつつあるのか</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884358" y="2055872"/>
            <a:ext cx="8863148" cy="1200329"/>
          </a:xfrm>
          <a:prstGeom prst="rect">
            <a:avLst/>
          </a:prstGeom>
          <a:noFill/>
        </p:spPr>
        <p:txBody>
          <a:bodyPr wrap="square" rtlCol="0">
            <a:spAutoFit/>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広告を意図的に避けようとする傾向。具体的には、テレビ番組の録画を視聴する際にコマーシャル部分を飛ばしたり、インターネット広告を非表示にしたりすることを指す。広告忌避傾向。</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1498042" y="1807525"/>
            <a:ext cx="9564938" cy="1545177"/>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641192" y="1594207"/>
            <a:ext cx="4786265" cy="461665"/>
          </a:xfrm>
          <a:prstGeom prst="rect">
            <a:avLst/>
          </a:prstGeom>
          <a:solidFill>
            <a:schemeClr val="bg1"/>
          </a:solidFill>
        </p:spPr>
        <p:txBody>
          <a:bodyPr wrap="square" rtlCol="0">
            <a:spAutoFit/>
          </a:bodyPr>
          <a:lstStyle/>
          <a:p>
            <a:r>
              <a:rPr lang="en-US" altLang="ja-JP" sz="2400" dirty="0">
                <a:latin typeface="Meiryo UI" panose="020B0604030504040204" pitchFamily="50" charset="-128"/>
                <a:ea typeface="Meiryo UI" panose="020B0604030504040204" pitchFamily="50" charset="-128"/>
                <a:cs typeface="Meiryo UI" panose="020B0604030504040204" pitchFamily="50" charset="-128"/>
              </a:rPr>
              <a:t>ad avoidance</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（アド　アボイダンス）</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ストライプ矢印 6"/>
          <p:cNvSpPr/>
          <p:nvPr/>
        </p:nvSpPr>
        <p:spPr>
          <a:xfrm rot="5400000">
            <a:off x="5645945" y="3388719"/>
            <a:ext cx="827084" cy="1181687"/>
          </a:xfrm>
          <a:prstGeom prst="stripedRightArrow">
            <a:avLst/>
          </a:prstGeom>
          <a:gradFill flip="none" rotWithShape="1">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539585" y="4451714"/>
            <a:ext cx="8792307" cy="830997"/>
          </a:xfrm>
          <a:prstGeom prst="rect">
            <a:avLst/>
          </a:prstGeom>
          <a:noFill/>
        </p:spPr>
        <p:txBody>
          <a:bodyPr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リアルタイムでテレビを視聴していて広告が始まった際</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その広告を見ずほかの事へ意識を向けること</a:t>
            </a:r>
          </a:p>
        </p:txBody>
      </p:sp>
      <p:sp>
        <p:nvSpPr>
          <p:cNvPr id="14" name="角丸四角形 13"/>
          <p:cNvSpPr/>
          <p:nvPr/>
        </p:nvSpPr>
        <p:spPr>
          <a:xfrm>
            <a:off x="2126405" y="5684031"/>
            <a:ext cx="7618666" cy="791570"/>
          </a:xfrm>
          <a:prstGeom prst="round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スマホを操作すること、他のチャンネルへの変更　など</a:t>
            </a:r>
            <a:endPar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スライド番号プレースホルダー 7"/>
          <p:cNvSpPr>
            <a:spLocks noGrp="1"/>
          </p:cNvSpPr>
          <p:nvPr>
            <p:ph type="sldNum" sz="quarter" idx="12"/>
          </p:nvPr>
        </p:nvSpPr>
        <p:spPr/>
        <p:txBody>
          <a:bodyPr>
            <a:normAutofit lnSpcReduction="10000"/>
          </a:bodyPr>
          <a:lstStyle/>
          <a:p>
            <a:fld id="{6D22F896-40B5-4ADD-8801-0D06FADFA095}" type="slidenum">
              <a:rPr lang="en-US" smtClean="0"/>
              <a:pPr/>
              <a:t>13</a:t>
            </a:fld>
            <a:endParaRPr lang="en-US" dirty="0"/>
          </a:p>
        </p:txBody>
      </p:sp>
    </p:spTree>
    <p:extLst>
      <p:ext uri="{BB962C8B-B14F-4D97-AF65-F5344CB8AC3E}">
        <p14:creationId xmlns:p14="http://schemas.microsoft.com/office/powerpoint/2010/main" val="29443893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625634"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2259873" y="1692710"/>
            <a:ext cx="7171509"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cs typeface="Meiryo UI" panose="020B0604030504040204" pitchFamily="50" charset="-128"/>
              </a:rPr>
              <a:t>テレビ</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CM</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は技術面だけではなく、発想そのものの斬新さや人間性に深く訴えるものなど、よりソフトパワーが要求される時代になっていく</a:t>
            </a:r>
          </a:p>
        </p:txBody>
      </p:sp>
      <p:sp>
        <p:nvSpPr>
          <p:cNvPr id="6" name="正方形/長方形 5"/>
          <p:cNvSpPr/>
          <p:nvPr/>
        </p:nvSpPr>
        <p:spPr>
          <a:xfrm>
            <a:off x="2259873" y="3303642"/>
            <a:ext cx="7419704" cy="707886"/>
          </a:xfrm>
          <a:prstGeom prst="rect">
            <a:avLst/>
          </a:prstGeom>
        </p:spPr>
        <p:txBody>
          <a:bodyPr wrap="square">
            <a:spAutoFit/>
          </a:bodyPr>
          <a:lstStyle/>
          <a:p>
            <a:r>
              <a:rPr lang="ja-JP" altLang="en-US" sz="2000" dirty="0">
                <a:latin typeface="Meiryo UI" panose="020B0604030504040204" pitchFamily="50" charset="-128"/>
                <a:ea typeface="Meiryo UI" panose="020B0604030504040204" pitchFamily="50" charset="-128"/>
                <a:cs typeface="Meiryo UI" panose="020B0604030504040204" pitchFamily="50" charset="-128"/>
              </a:rPr>
              <a:t>視聴者が思わず見たくなる番組タイアップ</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CM</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や、シリーズ</a:t>
            </a:r>
            <a:r>
              <a:rPr lang="en-US" altLang="ja-JP" sz="2000" dirty="0">
                <a:latin typeface="Meiryo UI" panose="020B0604030504040204" pitchFamily="50" charset="-128"/>
                <a:ea typeface="Meiryo UI" panose="020B0604030504040204" pitchFamily="50" charset="-128"/>
                <a:cs typeface="Meiryo UI" panose="020B0604030504040204" pitchFamily="50" charset="-128"/>
              </a:rPr>
              <a:t>CM</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をプロデュースするくらいの本気度が求められている</a:t>
            </a:r>
          </a:p>
        </p:txBody>
      </p:sp>
      <p:sp>
        <p:nvSpPr>
          <p:cNvPr id="7" name="角丸四角形 6"/>
          <p:cNvSpPr/>
          <p:nvPr/>
        </p:nvSpPr>
        <p:spPr>
          <a:xfrm>
            <a:off x="1887581" y="1443272"/>
            <a:ext cx="7916092" cy="120676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1887581" y="2991379"/>
            <a:ext cx="7916092" cy="133241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トライプ矢印 8"/>
          <p:cNvSpPr/>
          <p:nvPr/>
        </p:nvSpPr>
        <p:spPr>
          <a:xfrm rot="5400000">
            <a:off x="5645945" y="4487835"/>
            <a:ext cx="827084" cy="1181687"/>
          </a:xfrm>
          <a:prstGeom prst="stripedRightArrow">
            <a:avLst/>
          </a:prstGeom>
          <a:gradFill flip="none" rotWithShape="1">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894319" y="4011528"/>
            <a:ext cx="1909353" cy="276999"/>
          </a:xfrm>
          <a:prstGeom prst="rect">
            <a:avLst/>
          </a:prstGeom>
          <a:noFill/>
        </p:spPr>
        <p:txBody>
          <a:bodyPr wrap="square" rtlCol="0">
            <a:spAutoFit/>
          </a:bodyPr>
          <a:lstStyle/>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東洋経済　</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2017.03.26</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6998130" y="2373035"/>
            <a:ext cx="2805542"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https://www.musashino-ad.co.jp/</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角丸四角形 11"/>
          <p:cNvSpPr/>
          <p:nvPr/>
        </p:nvSpPr>
        <p:spPr>
          <a:xfrm>
            <a:off x="2160392" y="5668454"/>
            <a:ext cx="7618666" cy="791570"/>
          </a:xfrm>
          <a:prstGeom prst="round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印象やインパクトのある広告が求められている</a:t>
            </a:r>
            <a:endPar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14</a:t>
            </a:fld>
            <a:endParaRPr lang="en-US" dirty="0"/>
          </a:p>
        </p:txBody>
      </p:sp>
    </p:spTree>
    <p:extLst>
      <p:ext uri="{BB962C8B-B14F-4D97-AF65-F5344CB8AC3E}">
        <p14:creationId xmlns:p14="http://schemas.microsoft.com/office/powerpoint/2010/main" val="1824364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2475695"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p:cNvSpPr/>
          <p:nvPr/>
        </p:nvSpPr>
        <p:spPr>
          <a:xfrm>
            <a:off x="1460523" y="2999339"/>
            <a:ext cx="8950234" cy="1200329"/>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rPr>
              <a:t>シリーズ</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CM</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の良さは、説明を省けること。</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2400" dirty="0">
                <a:latin typeface="Meiryo UI" panose="020B0604030504040204" pitchFamily="50" charset="-128"/>
                <a:ea typeface="Meiryo UI" panose="020B0604030504040204" pitchFamily="50" charset="-128"/>
                <a:cs typeface="Meiryo UI" panose="020B0604030504040204" pitchFamily="50" charset="-128"/>
              </a:rPr>
              <a:t>シリーズものなら視聴者が設定を理解しているので時間に余裕が出る分、ストーリーや面白い表現に秒数を割けるんです。</a:t>
            </a:r>
          </a:p>
        </p:txBody>
      </p:sp>
      <p:sp>
        <p:nvSpPr>
          <p:cNvPr id="6" name="テキスト ボックス 5"/>
          <p:cNvSpPr txBox="1"/>
          <p:nvPr/>
        </p:nvSpPr>
        <p:spPr>
          <a:xfrm>
            <a:off x="9350830" y="4045780"/>
            <a:ext cx="838199" cy="307777"/>
          </a:xfrm>
          <a:prstGeom prst="rect">
            <a:avLst/>
          </a:prstGeom>
          <a:noFill/>
        </p:spPr>
        <p:txBody>
          <a:bodyPr wrap="square" rtlCol="0">
            <a:spAutoFit/>
          </a:bodyPr>
          <a:lstStyle/>
          <a:p>
            <a:r>
              <a:rPr lang="ja-JP" altLang="en-US" sz="1400" dirty="0"/>
              <a:t>篠原誠　</a:t>
            </a:r>
            <a:endParaRPr kumimoji="1" lang="ja-JP" altLang="en-US" sz="1400" dirty="0"/>
          </a:p>
        </p:txBody>
      </p:sp>
      <p:sp>
        <p:nvSpPr>
          <p:cNvPr id="7" name="角丸四角形 6"/>
          <p:cNvSpPr/>
          <p:nvPr/>
        </p:nvSpPr>
        <p:spPr>
          <a:xfrm>
            <a:off x="1292882" y="2871650"/>
            <a:ext cx="9117875" cy="1481907"/>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15</a:t>
            </a:fld>
            <a:endParaRPr lang="en-US" dirty="0"/>
          </a:p>
        </p:txBody>
      </p:sp>
    </p:spTree>
    <p:extLst>
      <p:ext uri="{BB962C8B-B14F-4D97-AF65-F5344CB8AC3E}">
        <p14:creationId xmlns:p14="http://schemas.microsoft.com/office/powerpoint/2010/main" val="3636610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右矢印 6"/>
          <p:cNvSpPr/>
          <p:nvPr/>
        </p:nvSpPr>
        <p:spPr>
          <a:xfrm>
            <a:off x="2623121" y="4189777"/>
            <a:ext cx="6183595" cy="1139627"/>
          </a:xfrm>
          <a:prstGeom prst="rightArrow">
            <a:avLst/>
          </a:prstGeom>
          <a:solidFill>
            <a:schemeClr val="accent5">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四角形: 角を丸くする 21">
            <a:extLst>
              <a:ext uri="{FF2B5EF4-FFF2-40B4-BE49-F238E27FC236}">
                <a16:creationId xmlns:a16="http://schemas.microsoft.com/office/drawing/2014/main" id="{46A4261C-2297-4E39-996F-E4A69664A9FE}"/>
              </a:ext>
            </a:extLst>
          </p:cNvPr>
          <p:cNvSpPr/>
          <p:nvPr/>
        </p:nvSpPr>
        <p:spPr>
          <a:xfrm>
            <a:off x="2710716" y="5536860"/>
            <a:ext cx="6096000" cy="121373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Meiryo UI" panose="020B0604030504040204" pitchFamily="50" charset="-128"/>
                <a:ea typeface="Meiryo UI" panose="020B0604030504040204" pitchFamily="50" charset="-128"/>
              </a:rPr>
              <a:t>①事前知識があるので内容把握しやすい（視聴者側）</a:t>
            </a:r>
            <a:endParaRPr lang="ja-JP" altLang="en-US" dirty="0">
              <a:solidFill>
                <a:schemeClr val="tx1"/>
              </a:solidFill>
              <a:latin typeface="Meiryo UI" panose="020B0604030504040204" pitchFamily="50" charset="-128"/>
              <a:ea typeface="Meiryo UI" panose="020B0604030504040204" pitchFamily="50" charset="-128"/>
            </a:endParaRPr>
          </a:p>
          <a:p>
            <a:r>
              <a:rPr lang="ja-JP" altLang="en-US" dirty="0">
                <a:solidFill>
                  <a:schemeClr val="tx1"/>
                </a:solidFill>
                <a:latin typeface="Meiryo UI" panose="020B0604030504040204" pitchFamily="50" charset="-128"/>
                <a:ea typeface="Meiryo UI" panose="020B0604030504040204" pitchFamily="50" charset="-128"/>
              </a:rPr>
              <a:t>②既存のストーリーがあるので物語</a:t>
            </a:r>
            <a:r>
              <a:rPr lang="en-US" altLang="ja-JP" dirty="0">
                <a:solidFill>
                  <a:schemeClr val="tx1"/>
                </a:solidFill>
                <a:latin typeface="Meiryo UI" panose="020B0604030504040204" pitchFamily="50" charset="-128"/>
                <a:ea typeface="Meiryo UI" panose="020B0604030504040204" pitchFamily="50" charset="-128"/>
              </a:rPr>
              <a:t>CM</a:t>
            </a:r>
            <a:r>
              <a:rPr lang="ja-JP" altLang="en-US">
                <a:solidFill>
                  <a:schemeClr val="tx1"/>
                </a:solidFill>
                <a:latin typeface="Meiryo UI" panose="020B0604030504040204" pitchFamily="50" charset="-128"/>
                <a:ea typeface="Meiryo UI" panose="020B0604030504040204" pitchFamily="50" charset="-128"/>
              </a:rPr>
              <a:t>を作りやすい（企業側）</a:t>
            </a:r>
            <a:endParaRPr lang="ja-JP" altLang="en-US" dirty="0">
              <a:solidFill>
                <a:schemeClr val="tx1"/>
              </a:solidFill>
              <a:latin typeface="Meiryo UI" panose="020B0604030504040204" pitchFamily="50" charset="-128"/>
              <a:ea typeface="Meiryo UI" panose="020B0604030504040204" pitchFamily="50" charset="-128"/>
            </a:endParaRPr>
          </a:p>
          <a:p>
            <a:r>
              <a:rPr lang="ja-JP" altLang="en-US">
                <a:solidFill>
                  <a:schemeClr val="tx1"/>
                </a:solidFill>
                <a:latin typeface="Meiryo UI" panose="020B0604030504040204" pitchFamily="50" charset="-128"/>
                <a:ea typeface="Meiryo UI" panose="020B0604030504040204" pitchFamily="50" charset="-128"/>
              </a:rPr>
              <a:t>③面白い</a:t>
            </a:r>
            <a:r>
              <a:rPr lang="ja-JP" altLang="en-US" dirty="0">
                <a:solidFill>
                  <a:schemeClr val="tx1"/>
                </a:solidFill>
                <a:latin typeface="Meiryo UI" panose="020B0604030504040204" pitchFamily="50" charset="-128"/>
                <a:ea typeface="Meiryo UI" panose="020B0604030504040204" pitchFamily="50" charset="-128"/>
              </a:rPr>
              <a:t>表現に時間をさくこと</a:t>
            </a:r>
            <a:r>
              <a:rPr lang="ja-JP" altLang="en-US">
                <a:solidFill>
                  <a:schemeClr val="tx1"/>
                </a:solidFill>
                <a:latin typeface="Meiryo UI" panose="020B0604030504040204" pitchFamily="50" charset="-128"/>
                <a:ea typeface="Meiryo UI" panose="020B0604030504040204" pitchFamily="50" charset="-128"/>
              </a:rPr>
              <a:t>ができる（企業側）</a:t>
            </a:r>
            <a:endParaRPr lang="ja-JP" altLang="en-US" dirty="0">
              <a:solidFill>
                <a:schemeClr val="tx1"/>
              </a:solidFill>
              <a:latin typeface="Meiryo UI" panose="020B0604030504040204" pitchFamily="50" charset="-128"/>
              <a:ea typeface="Meiryo UI" panose="020B0604030504040204" pitchFamily="50" charset="-128"/>
            </a:endParaRPr>
          </a:p>
        </p:txBody>
      </p:sp>
      <p:cxnSp>
        <p:nvCxnSpPr>
          <p:cNvPr id="5" name="直線コネクタ 4">
            <a:extLst>
              <a:ext uri="{FF2B5EF4-FFF2-40B4-BE49-F238E27FC236}">
                <a16:creationId xmlns:a16="http://schemas.microsoft.com/office/drawing/2014/main" id="{EE306B11-983C-49B5-866A-791D97F00D99}"/>
              </a:ext>
            </a:extLst>
          </p:cNvPr>
          <p:cNvCxnSpPr>
            <a:cxnSpLocks/>
          </p:cNvCxnSpPr>
          <p:nvPr/>
        </p:nvCxnSpPr>
        <p:spPr>
          <a:xfrm>
            <a:off x="424171" y="3322650"/>
            <a:ext cx="11370365" cy="0"/>
          </a:xfrm>
          <a:prstGeom prst="line">
            <a:avLst/>
          </a:prstGeom>
          <a:ln w="28575"/>
        </p:spPr>
        <p:style>
          <a:lnRef idx="1">
            <a:schemeClr val="dk1"/>
          </a:lnRef>
          <a:fillRef idx="0">
            <a:schemeClr val="dk1"/>
          </a:fillRef>
          <a:effectRef idx="0">
            <a:schemeClr val="dk1"/>
          </a:effectRef>
          <a:fontRef idx="minor">
            <a:schemeClr val="tx1"/>
          </a:fontRef>
        </p:style>
      </p:cxnSp>
      <p:pic>
        <p:nvPicPr>
          <p:cNvPr id="10" name="図 9">
            <a:extLst>
              <a:ext uri="{FF2B5EF4-FFF2-40B4-BE49-F238E27FC236}">
                <a16:creationId xmlns:a16="http://schemas.microsoft.com/office/drawing/2014/main" id="{E6F0DA5E-5A73-48DA-8336-0C7791D8DA82}"/>
              </a:ext>
            </a:extLst>
          </p:cNvPr>
          <p:cNvPicPr preferRelativeResize="0">
            <a:picLocks/>
          </p:cNvPicPr>
          <p:nvPr/>
        </p:nvPicPr>
        <p:blipFill>
          <a:blip r:embed="rId2" cstate="email">
            <a:extLst>
              <a:ext uri="{28A0092B-C50C-407E-A947-70E740481C1C}">
                <a14:useLocalDpi xmlns:a14="http://schemas.microsoft.com/office/drawing/2010/main"/>
              </a:ext>
            </a:extLst>
          </a:blip>
          <a:stretch>
            <a:fillRect/>
          </a:stretch>
        </p:blipFill>
        <p:spPr>
          <a:xfrm>
            <a:off x="416324" y="1645866"/>
            <a:ext cx="2088000" cy="1296000"/>
          </a:xfrm>
          <a:prstGeom prst="rect">
            <a:avLst/>
          </a:prstGeom>
        </p:spPr>
      </p:pic>
      <p:pic>
        <p:nvPicPr>
          <p:cNvPr id="13" name="図 12">
            <a:extLst>
              <a:ext uri="{FF2B5EF4-FFF2-40B4-BE49-F238E27FC236}">
                <a16:creationId xmlns:a16="http://schemas.microsoft.com/office/drawing/2014/main" id="{5DC4DC08-794B-4EB4-A448-3DDAAAA904F2}"/>
              </a:ext>
            </a:extLst>
          </p:cNvPr>
          <p:cNvPicPr preferRelativeResize="0">
            <a:picLocks/>
          </p:cNvPicPr>
          <p:nvPr/>
        </p:nvPicPr>
        <p:blipFill>
          <a:blip r:embed="rId3" cstate="email">
            <a:extLst>
              <a:ext uri="{28A0092B-C50C-407E-A947-70E740481C1C}">
                <a14:useLocalDpi xmlns:a14="http://schemas.microsoft.com/office/drawing/2010/main"/>
              </a:ext>
            </a:extLst>
          </a:blip>
          <a:stretch>
            <a:fillRect/>
          </a:stretch>
        </p:blipFill>
        <p:spPr>
          <a:xfrm>
            <a:off x="4594835" y="1640306"/>
            <a:ext cx="2088000" cy="1296000"/>
          </a:xfrm>
          <a:prstGeom prst="rect">
            <a:avLst/>
          </a:prstGeom>
        </p:spPr>
      </p:pic>
      <p:pic>
        <p:nvPicPr>
          <p:cNvPr id="14" name="図 13">
            <a:extLst>
              <a:ext uri="{FF2B5EF4-FFF2-40B4-BE49-F238E27FC236}">
                <a16:creationId xmlns:a16="http://schemas.microsoft.com/office/drawing/2014/main" id="{A75024CE-56E8-4DA3-8E97-D624812D2325}"/>
              </a:ext>
            </a:extLst>
          </p:cNvPr>
          <p:cNvPicPr preferRelativeResize="0">
            <a:picLocks/>
          </p:cNvPicPr>
          <p:nvPr/>
        </p:nvPicPr>
        <p:blipFill>
          <a:blip r:embed="rId4" cstate="email">
            <a:extLst>
              <a:ext uri="{28A0092B-C50C-407E-A947-70E740481C1C}">
                <a14:useLocalDpi xmlns:a14="http://schemas.microsoft.com/office/drawing/2010/main"/>
              </a:ext>
            </a:extLst>
          </a:blip>
          <a:stretch>
            <a:fillRect/>
          </a:stretch>
        </p:blipFill>
        <p:spPr>
          <a:xfrm>
            <a:off x="416324" y="4033404"/>
            <a:ext cx="2088000" cy="1296000"/>
          </a:xfrm>
          <a:prstGeom prst="rect">
            <a:avLst/>
          </a:prstGeom>
        </p:spPr>
      </p:pic>
      <p:pic>
        <p:nvPicPr>
          <p:cNvPr id="16" name="図 15">
            <a:extLst>
              <a:ext uri="{FF2B5EF4-FFF2-40B4-BE49-F238E27FC236}">
                <a16:creationId xmlns:a16="http://schemas.microsoft.com/office/drawing/2014/main" id="{E8AE0186-F6D8-4BFF-834B-7C8CA55385ED}"/>
              </a:ext>
            </a:extLst>
          </p:cNvPr>
          <p:cNvPicPr preferRelativeResize="0">
            <a:picLocks/>
          </p:cNvPicPr>
          <p:nvPr/>
        </p:nvPicPr>
        <p:blipFill>
          <a:blip r:embed="rId5" cstate="email">
            <a:extLst>
              <a:ext uri="{28A0092B-C50C-407E-A947-70E740481C1C}">
                <a14:useLocalDpi xmlns:a14="http://schemas.microsoft.com/office/drawing/2010/main"/>
              </a:ext>
            </a:extLst>
          </a:blip>
          <a:stretch>
            <a:fillRect/>
          </a:stretch>
        </p:blipFill>
        <p:spPr>
          <a:xfrm>
            <a:off x="8881566" y="4033404"/>
            <a:ext cx="2088000" cy="1296000"/>
          </a:xfrm>
          <a:prstGeom prst="rect">
            <a:avLst/>
          </a:prstGeom>
        </p:spPr>
      </p:pic>
      <p:pic>
        <p:nvPicPr>
          <p:cNvPr id="11" name="図 10">
            <a:extLst>
              <a:ext uri="{FF2B5EF4-FFF2-40B4-BE49-F238E27FC236}">
                <a16:creationId xmlns:a16="http://schemas.microsoft.com/office/drawing/2014/main" id="{C206AFDE-C45E-4737-9AE1-2924E52AC6A1}"/>
              </a:ext>
            </a:extLst>
          </p:cNvPr>
          <p:cNvPicPr preferRelativeResize="0">
            <a:picLocks/>
          </p:cNvPicPr>
          <p:nvPr/>
        </p:nvPicPr>
        <p:blipFill>
          <a:blip r:embed="rId6" cstate="email">
            <a:extLst>
              <a:ext uri="{28A0092B-C50C-407E-A947-70E740481C1C}">
                <a14:useLocalDpi xmlns:a14="http://schemas.microsoft.com/office/drawing/2010/main"/>
              </a:ext>
            </a:extLst>
          </a:blip>
          <a:stretch>
            <a:fillRect/>
          </a:stretch>
        </p:blipFill>
        <p:spPr>
          <a:xfrm>
            <a:off x="9010363" y="1642657"/>
            <a:ext cx="2088000" cy="1296000"/>
          </a:xfrm>
          <a:prstGeom prst="rect">
            <a:avLst/>
          </a:prstGeom>
        </p:spPr>
      </p:pic>
      <p:pic>
        <p:nvPicPr>
          <p:cNvPr id="15" name="図 14">
            <a:extLst>
              <a:ext uri="{FF2B5EF4-FFF2-40B4-BE49-F238E27FC236}">
                <a16:creationId xmlns:a16="http://schemas.microsoft.com/office/drawing/2014/main" id="{1FA9FFF6-BF03-4429-A7AE-02C0CE0D369B}"/>
              </a:ext>
            </a:extLst>
          </p:cNvPr>
          <p:cNvPicPr preferRelativeResize="0">
            <a:picLocks/>
          </p:cNvPicPr>
          <p:nvPr/>
        </p:nvPicPr>
        <p:blipFill>
          <a:blip r:embed="rId7" cstate="email">
            <a:extLst>
              <a:ext uri="{28A0092B-C50C-407E-A947-70E740481C1C}">
                <a14:useLocalDpi xmlns:a14="http://schemas.microsoft.com/office/drawing/2010/main"/>
              </a:ext>
            </a:extLst>
          </a:blip>
          <a:stretch>
            <a:fillRect/>
          </a:stretch>
        </p:blipFill>
        <p:spPr>
          <a:xfrm>
            <a:off x="4594835" y="4033404"/>
            <a:ext cx="2088000" cy="1296000"/>
          </a:xfrm>
          <a:prstGeom prst="rect">
            <a:avLst/>
          </a:prstGeom>
        </p:spPr>
      </p:pic>
      <p:sp>
        <p:nvSpPr>
          <p:cNvPr id="19" name="矢印: 下カーブ 18">
            <a:extLst>
              <a:ext uri="{FF2B5EF4-FFF2-40B4-BE49-F238E27FC236}">
                <a16:creationId xmlns:a16="http://schemas.microsoft.com/office/drawing/2014/main" id="{992EE488-1A1D-4D4D-88AF-3073D07D495F}"/>
              </a:ext>
            </a:extLst>
          </p:cNvPr>
          <p:cNvSpPr>
            <a:spLocks/>
          </p:cNvSpPr>
          <p:nvPr/>
        </p:nvSpPr>
        <p:spPr>
          <a:xfrm>
            <a:off x="6928599" y="1793599"/>
            <a:ext cx="1836000" cy="432000"/>
          </a:xfrm>
          <a:prstGeom prst="curvedDownArrow">
            <a:avLst/>
          </a:prstGeom>
          <a:gradFill>
            <a:gsLst>
              <a:gs pos="22126">
                <a:srgbClr val="FBDAE1"/>
              </a:gs>
              <a:gs pos="14161">
                <a:srgbClr val="FBDAE1"/>
              </a:gs>
              <a:gs pos="1000">
                <a:srgbClr val="FBD9E0"/>
              </a:gs>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20" name="図 19">
            <a:extLst>
              <a:ext uri="{FF2B5EF4-FFF2-40B4-BE49-F238E27FC236}">
                <a16:creationId xmlns:a16="http://schemas.microsoft.com/office/drawing/2014/main" id="{D142DBAB-E947-41B3-A938-CB38622CF7D8}"/>
              </a:ext>
            </a:extLst>
          </p:cNvPr>
          <p:cNvPicPr>
            <a:picLocks/>
          </p:cNvPicPr>
          <p:nvPr/>
        </p:nvPicPr>
        <p:blipFill>
          <a:blip r:embed="rId8" cstate="email">
            <a:extLst>
              <a:ext uri="{28A0092B-C50C-407E-A947-70E740481C1C}">
                <a14:useLocalDpi xmlns:a14="http://schemas.microsoft.com/office/drawing/2010/main"/>
              </a:ext>
            </a:extLst>
          </a:blip>
          <a:stretch>
            <a:fillRect/>
          </a:stretch>
        </p:blipFill>
        <p:spPr>
          <a:xfrm>
            <a:off x="2630038" y="1896470"/>
            <a:ext cx="1836000" cy="432000"/>
          </a:xfrm>
          <a:prstGeom prst="rect">
            <a:avLst/>
          </a:prstGeom>
        </p:spPr>
      </p:pic>
      <p:sp>
        <p:nvSpPr>
          <p:cNvPr id="27" name="テキスト ボックス 26">
            <a:extLst>
              <a:ext uri="{FF2B5EF4-FFF2-40B4-BE49-F238E27FC236}">
                <a16:creationId xmlns:a16="http://schemas.microsoft.com/office/drawing/2014/main" id="{32AA7399-60A8-4D16-8424-DEEF18CA22BB}"/>
              </a:ext>
            </a:extLst>
          </p:cNvPr>
          <p:cNvSpPr txBox="1"/>
          <p:nvPr/>
        </p:nvSpPr>
        <p:spPr>
          <a:xfrm>
            <a:off x="139277" y="3493361"/>
            <a:ext cx="6634355" cy="369332"/>
          </a:xfrm>
          <a:prstGeom prst="rect">
            <a:avLst/>
          </a:prstGeom>
          <a:noFill/>
        </p:spPr>
        <p:txBody>
          <a:bodyPr wrap="square" rtlCol="0">
            <a:spAutoFit/>
          </a:bodyPr>
          <a:lstStyle/>
          <a:p>
            <a:r>
              <a:rPr kumimoji="1" lang="en-US" altLang="ja-JP" b="1" dirty="0">
                <a:latin typeface="Meiryo UI" panose="020B0604030504040204" pitchFamily="50" charset="-128"/>
                <a:ea typeface="Meiryo UI" panose="020B0604030504040204" pitchFamily="50" charset="-128"/>
              </a:rPr>
              <a:t>【</a:t>
            </a:r>
            <a:r>
              <a:rPr kumimoji="1" lang="ja-JP" altLang="en-US" b="1" dirty="0">
                <a:latin typeface="Meiryo UI" panose="020B0604030504040204" pitchFamily="50" charset="-128"/>
                <a:ea typeface="Meiryo UI" panose="020B0604030504040204" pitchFamily="50" charset="-128"/>
              </a:rPr>
              <a:t>パロディストーリー</a:t>
            </a:r>
            <a:r>
              <a:rPr kumimoji="1" lang="en-US" altLang="ja-JP" b="1" dirty="0">
                <a:latin typeface="Meiryo UI" panose="020B0604030504040204" pitchFamily="50" charset="-128"/>
                <a:ea typeface="Meiryo UI" panose="020B0604030504040204" pitchFamily="50" charset="-128"/>
              </a:rPr>
              <a:t>CM</a:t>
            </a:r>
            <a:r>
              <a:rPr kumimoji="1" lang="ja-JP" altLang="en-US" b="1"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ストーリーの事前知識がある人がいる</a:t>
            </a:r>
            <a:r>
              <a:rPr kumimoji="1"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F2C1D69A-1E66-47CA-B34E-24240EB85B41}"/>
              </a:ext>
            </a:extLst>
          </p:cNvPr>
          <p:cNvSpPr txBox="1"/>
          <p:nvPr/>
        </p:nvSpPr>
        <p:spPr>
          <a:xfrm>
            <a:off x="139278" y="1079689"/>
            <a:ext cx="5920210"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t>
            </a:r>
            <a:r>
              <a:rPr kumimoji="1" lang="ja-JP" altLang="en-US" b="1" dirty="0">
                <a:latin typeface="Meiryo UI" panose="020B0604030504040204" pitchFamily="50" charset="-128"/>
                <a:ea typeface="Meiryo UI" panose="020B0604030504040204" pitchFamily="50" charset="-128"/>
              </a:rPr>
              <a:t>オリジナルストーリー</a:t>
            </a:r>
            <a:r>
              <a:rPr kumimoji="1" lang="en-US" altLang="ja-JP" b="1" dirty="0">
                <a:latin typeface="Meiryo UI" panose="020B0604030504040204" pitchFamily="50" charset="-128"/>
                <a:ea typeface="Meiryo UI" panose="020B0604030504040204" pitchFamily="50" charset="-128"/>
              </a:rPr>
              <a:t>CM</a:t>
            </a:r>
            <a:r>
              <a:rPr kumimoji="1" lang="ja-JP" altLang="en-US" b="1"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ストーリーの事前知識が全くない</a:t>
            </a:r>
            <a:r>
              <a:rPr kumimoji="1"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287383" y="365759"/>
            <a:ext cx="229769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スライド番号プレースホルダー 2"/>
          <p:cNvSpPr>
            <a:spLocks noGrp="1"/>
          </p:cNvSpPr>
          <p:nvPr>
            <p:ph type="sldNum" sz="quarter" idx="12"/>
          </p:nvPr>
        </p:nvSpPr>
        <p:spPr/>
        <p:txBody>
          <a:bodyPr>
            <a:normAutofit lnSpcReduction="10000"/>
          </a:bodyPr>
          <a:lstStyle/>
          <a:p>
            <a:fld id="{6D22F896-40B5-4ADD-8801-0D06FADFA095}" type="slidenum">
              <a:rPr lang="en-US" smtClean="0"/>
              <a:pPr/>
              <a:t>16</a:t>
            </a:fld>
            <a:endParaRPr lang="en-US" dirty="0"/>
          </a:p>
        </p:txBody>
      </p:sp>
      <p:sp>
        <p:nvSpPr>
          <p:cNvPr id="2" name="テキスト ボックス 1"/>
          <p:cNvSpPr txBox="1"/>
          <p:nvPr/>
        </p:nvSpPr>
        <p:spPr>
          <a:xfrm>
            <a:off x="2628631" y="2283188"/>
            <a:ext cx="1878639" cy="646331"/>
          </a:xfrm>
          <a:prstGeom prst="rect">
            <a:avLst/>
          </a:prstGeom>
          <a:noFill/>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新しいストーリーの</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内容理解</a:t>
            </a:r>
          </a:p>
        </p:txBody>
      </p:sp>
      <p:sp>
        <p:nvSpPr>
          <p:cNvPr id="24" name="テキスト ボックス 23"/>
          <p:cNvSpPr txBox="1"/>
          <p:nvPr/>
        </p:nvSpPr>
        <p:spPr>
          <a:xfrm>
            <a:off x="6971645" y="2198444"/>
            <a:ext cx="1847031" cy="646331"/>
          </a:xfrm>
          <a:prstGeom prst="rect">
            <a:avLst/>
          </a:prstGeom>
          <a:noFill/>
        </p:spPr>
        <p:txBody>
          <a:bodyPr wrap="square" rtlCol="0">
            <a:spAutoFit/>
          </a:bodyPr>
          <a:lstStyle/>
          <a:p>
            <a:pPr algn="ctr"/>
            <a:r>
              <a:rPr kumimoji="1" lang="ja-JP" altLang="en-US" dirty="0">
                <a:latin typeface="Meiryo UI" panose="020B0604030504040204" pitchFamily="50" charset="-128"/>
                <a:ea typeface="Meiryo UI" panose="020B0604030504040204" pitchFamily="50" charset="-128"/>
              </a:rPr>
              <a:t>新しいストーリーの</a:t>
            </a:r>
            <a:endParaRPr kumimoji="1" lang="en-US" altLang="ja-JP" dirty="0">
              <a:latin typeface="Meiryo UI" panose="020B0604030504040204" pitchFamily="50" charset="-128"/>
              <a:ea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rPr>
              <a:t>内容理解</a:t>
            </a:r>
          </a:p>
        </p:txBody>
      </p:sp>
      <p:sp>
        <p:nvSpPr>
          <p:cNvPr id="12" name="テキスト ボックス 11"/>
          <p:cNvSpPr txBox="1"/>
          <p:nvPr/>
        </p:nvSpPr>
        <p:spPr>
          <a:xfrm>
            <a:off x="2465444" y="4294116"/>
            <a:ext cx="2398128" cy="707886"/>
          </a:xfrm>
          <a:prstGeom prst="rect">
            <a:avLst/>
          </a:prstGeom>
          <a:noFill/>
        </p:spPr>
        <p:txBody>
          <a:bodyPr wrap="square" rtlCol="0">
            <a:spAutoFit/>
          </a:bodyPr>
          <a:lstStyle/>
          <a:p>
            <a:pPr algn="ctr"/>
            <a:r>
              <a:rPr kumimoji="1" lang="ja-JP" altLang="en-US" sz="2000" dirty="0">
                <a:latin typeface="Meiryo UI" panose="020B0604030504040204" pitchFamily="50" charset="-128"/>
                <a:ea typeface="Meiryo UI" panose="020B0604030504040204" pitchFamily="50" charset="-128"/>
              </a:rPr>
              <a:t>既存のストーリー</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α</a:t>
            </a:r>
            <a:endParaRPr kumimoji="1" lang="ja-JP" altLang="en-US" sz="2000" dirty="0">
              <a:latin typeface="Meiryo UI" panose="020B0604030504040204" pitchFamily="50" charset="-128"/>
              <a:ea typeface="Meiryo UI" panose="020B0604030504040204" pitchFamily="50" charset="-128"/>
            </a:endParaRPr>
          </a:p>
        </p:txBody>
      </p:sp>
      <p:sp>
        <p:nvSpPr>
          <p:cNvPr id="26" name="テキスト ボックス 25"/>
          <p:cNvSpPr txBox="1"/>
          <p:nvPr/>
        </p:nvSpPr>
        <p:spPr>
          <a:xfrm>
            <a:off x="6510469" y="4294116"/>
            <a:ext cx="2336427" cy="707886"/>
          </a:xfrm>
          <a:prstGeom prst="rect">
            <a:avLst/>
          </a:prstGeom>
          <a:noFill/>
        </p:spPr>
        <p:txBody>
          <a:bodyPr wrap="square" rtlCol="0">
            <a:spAutoFit/>
          </a:bodyPr>
          <a:lstStyle/>
          <a:p>
            <a:pPr algn="ctr"/>
            <a:r>
              <a:rPr kumimoji="1" lang="ja-JP" altLang="en-US" sz="2000" dirty="0">
                <a:latin typeface="Meiryo UI" panose="020B0604030504040204" pitchFamily="50" charset="-128"/>
                <a:ea typeface="Meiryo UI" panose="020B0604030504040204" pitchFamily="50" charset="-128"/>
              </a:rPr>
              <a:t>既存のストーリー</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rPr>
              <a:t>α</a:t>
            </a:r>
            <a:endParaRPr kumimoji="1" lang="ja-JP" altLang="en-US" sz="2000"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78DD97F-295A-9742-9F8A-122821FD0E29}"/>
              </a:ext>
            </a:extLst>
          </p:cNvPr>
          <p:cNvSpPr txBox="1"/>
          <p:nvPr/>
        </p:nvSpPr>
        <p:spPr>
          <a:xfrm>
            <a:off x="2959419" y="5374245"/>
            <a:ext cx="791171" cy="369332"/>
          </a:xfrm>
          <a:prstGeom prst="rect">
            <a:avLst/>
          </a:prstGeom>
          <a:solidFill>
            <a:schemeClr val="bg1"/>
          </a:solidFill>
        </p:spPr>
        <p:txBody>
          <a:bodyPr wrap="square" rtlCol="0">
            <a:spAutoFit/>
          </a:bodyPr>
          <a:lstStyle/>
          <a:p>
            <a:r>
              <a:rPr kumimoji="1" lang="ja-JP" altLang="en-US">
                <a:latin typeface="Meiryo UI" panose="020B0604030504040204" pitchFamily="34" charset="-128"/>
                <a:ea typeface="Meiryo UI" panose="020B0604030504040204" pitchFamily="34" charset="-128"/>
              </a:rPr>
              <a:t>メリット</a:t>
            </a:r>
          </a:p>
        </p:txBody>
      </p:sp>
    </p:spTree>
    <p:extLst>
      <p:ext uri="{BB962C8B-B14F-4D97-AF65-F5344CB8AC3E}">
        <p14:creationId xmlns:p14="http://schemas.microsoft.com/office/powerpoint/2010/main" val="294106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角を丸くする 4">
            <a:extLst>
              <a:ext uri="{FF2B5EF4-FFF2-40B4-BE49-F238E27FC236}">
                <a16:creationId xmlns:a16="http://schemas.microsoft.com/office/drawing/2014/main" id="{8890203F-E3B5-4BF2-B96B-94B25B8D4EF0}"/>
              </a:ext>
            </a:extLst>
          </p:cNvPr>
          <p:cNvSpPr/>
          <p:nvPr/>
        </p:nvSpPr>
        <p:spPr>
          <a:xfrm>
            <a:off x="852407" y="1740173"/>
            <a:ext cx="9989210" cy="1949369"/>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87382" y="365759"/>
            <a:ext cx="7532801"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先行研究▷パロディ広告がなぜ面白いのか</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トライプ矢印 8">
            <a:extLst>
              <a:ext uri="{FF2B5EF4-FFF2-40B4-BE49-F238E27FC236}">
                <a16:creationId xmlns:a16="http://schemas.microsoft.com/office/drawing/2014/main" id="{31031BAD-0D1C-49DD-B9F6-994BE91F4E9E}"/>
              </a:ext>
            </a:extLst>
          </p:cNvPr>
          <p:cNvSpPr/>
          <p:nvPr/>
        </p:nvSpPr>
        <p:spPr>
          <a:xfrm rot="5400000">
            <a:off x="5645945" y="3888338"/>
            <a:ext cx="827084" cy="1181687"/>
          </a:xfrm>
          <a:prstGeom prst="stripedRightArrow">
            <a:avLst/>
          </a:prstGeom>
          <a:gradFill flip="none" rotWithShape="1">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11">
            <a:extLst>
              <a:ext uri="{FF2B5EF4-FFF2-40B4-BE49-F238E27FC236}">
                <a16:creationId xmlns:a16="http://schemas.microsoft.com/office/drawing/2014/main" id="{CD4647C7-6A3B-40A7-A523-345A1D9DB863}"/>
              </a:ext>
            </a:extLst>
          </p:cNvPr>
          <p:cNvSpPr/>
          <p:nvPr/>
        </p:nvSpPr>
        <p:spPr>
          <a:xfrm>
            <a:off x="1653799" y="5268821"/>
            <a:ext cx="8811377" cy="1001634"/>
          </a:xfrm>
          <a:prstGeom prst="round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bg1"/>
                </a:solidFill>
                <a:latin typeface="Meiryo UI" panose="020B0604030504040204" pitchFamily="34" charset="-128"/>
                <a:ea typeface="Meiryo UI" panose="020B0604030504040204" pitchFamily="34" charset="-128"/>
              </a:rPr>
              <a:t>消費者が面白いと感じることで注意をひくことができ、</a:t>
            </a:r>
            <a:endParaRPr kumimoji="1" lang="en-US" altLang="ja-JP" sz="2800" dirty="0">
              <a:solidFill>
                <a:schemeClr val="bg1"/>
              </a:solidFill>
              <a:latin typeface="Meiryo UI" panose="020B0604030504040204" pitchFamily="34" charset="-128"/>
              <a:ea typeface="Meiryo UI" panose="020B0604030504040204" pitchFamily="34" charset="-128"/>
            </a:endParaRPr>
          </a:p>
          <a:p>
            <a:pPr algn="ctr"/>
            <a:r>
              <a:rPr kumimoji="1" lang="ja-JP" altLang="en-US" sz="2800">
                <a:solidFill>
                  <a:schemeClr val="bg1"/>
                </a:solidFill>
                <a:latin typeface="Meiryo UI" panose="020B0604030504040204" pitchFamily="34" charset="-128"/>
                <a:ea typeface="Meiryo UI" panose="020B0604030504040204" pitchFamily="34" charset="-128"/>
              </a:rPr>
              <a:t>また事前知識とは違うことが起きるとさらに注目は高まる</a:t>
            </a:r>
            <a:endParaRPr kumimoji="1" lang="ja-JP" altLang="en-US" sz="2800" dirty="0">
              <a:solidFill>
                <a:schemeClr val="bg1"/>
              </a:solidFill>
              <a:latin typeface="Meiryo UI" panose="020B0604030504040204" pitchFamily="34" charset="-128"/>
              <a:ea typeface="Meiryo UI" panose="020B0604030504040204" pitchFamily="34" charset="-128"/>
            </a:endParaRPr>
          </a:p>
        </p:txBody>
      </p:sp>
      <p:sp>
        <p:nvSpPr>
          <p:cNvPr id="10" name="テキスト ボックス 9">
            <a:extLst>
              <a:ext uri="{FF2B5EF4-FFF2-40B4-BE49-F238E27FC236}">
                <a16:creationId xmlns:a16="http://schemas.microsoft.com/office/drawing/2014/main" id="{5329669B-5DA0-413F-AC16-57D52B71663B}"/>
              </a:ext>
            </a:extLst>
          </p:cNvPr>
          <p:cNvSpPr txBox="1"/>
          <p:nvPr/>
        </p:nvSpPr>
        <p:spPr>
          <a:xfrm>
            <a:off x="1223157" y="2183078"/>
            <a:ext cx="8199280" cy="473741"/>
          </a:xfrm>
          <a:prstGeom prst="rect">
            <a:avLst/>
          </a:prstGeom>
          <a:noFill/>
        </p:spPr>
        <p:txBody>
          <a:bodyPr wrap="square" rtlCol="0">
            <a:spAutoFit/>
          </a:bodyPr>
          <a:lstStyle/>
          <a:p>
            <a:r>
              <a:rPr kumimoji="1" lang="ja-JP" altLang="en-US" sz="2400">
                <a:latin typeface="Meiryo UI" panose="020B0604030504040204" pitchFamily="50" charset="-128"/>
                <a:ea typeface="Meiryo UI" panose="020B0604030504040204" pitchFamily="50" charset="-128"/>
                <a:cs typeface="Meiryo UI" panose="020B0604030504040204" pitchFamily="50" charset="-128"/>
              </a:rPr>
              <a:t>・ユーモア</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は受け手のメッセージへの注意</a:t>
            </a:r>
            <a:r>
              <a:rPr kumimoji="1" lang="ja-JP" altLang="en-US" sz="2400">
                <a:latin typeface="Meiryo UI" panose="020B0604030504040204" pitchFamily="50" charset="-128"/>
                <a:ea typeface="Meiryo UI" panose="020B0604030504040204" pitchFamily="50" charset="-128"/>
                <a:cs typeface="Meiryo UI" panose="020B0604030504040204" pitchFamily="50" charset="-128"/>
              </a:rPr>
              <a:t>を引く　　</a:t>
            </a:r>
            <a:r>
              <a:rPr kumimoji="1" lang="en-US" altLang="ja-JP" sz="1200" dirty="0" err="1">
                <a:latin typeface="Meiryo UI" panose="020B0604030504040204" pitchFamily="50" charset="-128"/>
                <a:ea typeface="Meiryo UI" panose="020B0604030504040204" pitchFamily="50" charset="-128"/>
                <a:cs typeface="Meiryo UI" panose="020B0604030504040204" pitchFamily="50" charset="-128"/>
              </a:rPr>
              <a:t>Wuet</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 al. 1989</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スライド番号プレースホルダー 11"/>
          <p:cNvSpPr>
            <a:spLocks noGrp="1"/>
          </p:cNvSpPr>
          <p:nvPr>
            <p:ph type="sldNum" sz="quarter" idx="12"/>
          </p:nvPr>
        </p:nvSpPr>
        <p:spPr/>
        <p:txBody>
          <a:bodyPr>
            <a:normAutofit lnSpcReduction="10000"/>
          </a:bodyPr>
          <a:lstStyle/>
          <a:p>
            <a:fld id="{6D22F896-40B5-4ADD-8801-0D06FADFA095}" type="slidenum">
              <a:rPr lang="en-US" smtClean="0"/>
              <a:pPr/>
              <a:t>17</a:t>
            </a:fld>
            <a:endParaRPr lang="en-US" dirty="0"/>
          </a:p>
        </p:txBody>
      </p:sp>
      <p:sp>
        <p:nvSpPr>
          <p:cNvPr id="2" name="正方形/長方形 1">
            <a:extLst>
              <a:ext uri="{FF2B5EF4-FFF2-40B4-BE49-F238E27FC236}">
                <a16:creationId xmlns:a16="http://schemas.microsoft.com/office/drawing/2014/main" id="{F355410D-3419-8E49-9707-2A8CA7353A67}"/>
              </a:ext>
            </a:extLst>
          </p:cNvPr>
          <p:cNvSpPr/>
          <p:nvPr/>
        </p:nvSpPr>
        <p:spPr>
          <a:xfrm>
            <a:off x="968864" y="2790609"/>
            <a:ext cx="9872753" cy="473741"/>
          </a:xfrm>
          <a:prstGeom prst="rect">
            <a:avLst/>
          </a:prstGeom>
        </p:spPr>
        <p:txBody>
          <a:bodyPr wrap="square">
            <a:spAutoFit/>
          </a:bodyPr>
          <a:lstStyle/>
          <a:p>
            <a:pPr algn="ctr"/>
            <a:r>
              <a:rPr kumimoji="1" lang="ja-JP" altLang="en-US" sz="2400">
                <a:latin typeface="Meiryo UI" panose="020B0604030504040204" pitchFamily="50" charset="-128"/>
                <a:ea typeface="Meiryo UI" panose="020B0604030504040204" pitchFamily="50" charset="-128"/>
                <a:cs typeface="Meiryo UI" panose="020B0604030504040204" pitchFamily="50" charset="-128"/>
              </a:rPr>
              <a:t>・ユーモアには期待と現実のずれ・不調和が必要である</a:t>
            </a:r>
            <a:r>
              <a:rPr kumimoji="1" lang="ja-JP" altLang="en-US" sz="120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200" dirty="0" err="1">
                <a:latin typeface="Meiryo UI" panose="020B0604030504040204" pitchFamily="50" charset="-128"/>
                <a:ea typeface="Meiryo UI" panose="020B0604030504040204" pitchFamily="50" charset="-128"/>
                <a:cs typeface="Meiryo UI" panose="020B0604030504040204" pitchFamily="50" charset="-128"/>
              </a:rPr>
              <a:t>Slus</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 1972 </a:t>
            </a:r>
            <a:r>
              <a:rPr kumimoji="1" lang="en-US" altLang="ja-JP" sz="1200" dirty="0" err="1">
                <a:latin typeface="Meiryo UI" panose="020B0604030504040204" pitchFamily="50" charset="-128"/>
                <a:ea typeface="Meiryo UI" panose="020B0604030504040204" pitchFamily="50" charset="-128"/>
                <a:cs typeface="Meiryo UI" panose="020B0604030504040204" pitchFamily="50" charset="-128"/>
              </a:rPr>
              <a:t>Morreall</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 1982 Zip 1984</a:t>
            </a:r>
            <a:endParaRPr kumimoji="1" lang="en-US" altLang="ja-JP"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029985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87382"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p:cNvSpPr txBox="1"/>
          <p:nvPr/>
        </p:nvSpPr>
        <p:spPr>
          <a:xfrm>
            <a:off x="1046589" y="2615865"/>
            <a:ext cx="9052561" cy="523220"/>
          </a:xfrm>
          <a:prstGeom prst="rect">
            <a:avLst/>
          </a:prstGeom>
          <a:noFill/>
        </p:spPr>
        <p:txBody>
          <a:bodyPr wrap="square" rtlCol="0">
            <a:spAutoFit/>
          </a:bodyPr>
          <a:lstStyle/>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パロディ広告における</a:t>
            </a:r>
            <a:r>
              <a:rPr kumimoji="1" lang="ja-JP" altLang="en-US" sz="2800"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“ずれ”</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というのは、</a:t>
            </a:r>
            <a:r>
              <a:rPr kumimoji="1" lang="ja-JP" altLang="en-US" sz="2800"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“原作との違い”</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にあたる</a:t>
            </a:r>
          </a:p>
        </p:txBody>
      </p:sp>
      <p:sp>
        <p:nvSpPr>
          <p:cNvPr id="17" name="テキスト ボックス 16"/>
          <p:cNvSpPr txBox="1"/>
          <p:nvPr/>
        </p:nvSpPr>
        <p:spPr>
          <a:xfrm>
            <a:off x="1281201" y="3473594"/>
            <a:ext cx="8583333" cy="584775"/>
          </a:xfrm>
          <a:prstGeom prst="rect">
            <a:avLst/>
          </a:prstGeom>
          <a:noFill/>
        </p:spPr>
        <p:txBody>
          <a:bodyPr wrap="square" rtlCol="0">
            <a:spAutoFit/>
          </a:bodyPr>
          <a:lstStyle/>
          <a:p>
            <a:r>
              <a:rPr kumimoji="1" lang="ja-JP" altLang="en-US" sz="3200" u="sng" dirty="0">
                <a:latin typeface="Meiryo UI" panose="020B0604030504040204" pitchFamily="50" charset="-128"/>
                <a:ea typeface="Meiryo UI" panose="020B0604030504040204" pitchFamily="50" charset="-128"/>
                <a:cs typeface="Meiryo UI" panose="020B0604030504040204" pitchFamily="50" charset="-128"/>
              </a:rPr>
              <a:t>原作との違いは消費者にどのような影響を与えるのか</a:t>
            </a:r>
          </a:p>
        </p:txBody>
      </p:sp>
      <p:sp>
        <p:nvSpPr>
          <p:cNvPr id="3" name="スライド番号プレースホルダー 2"/>
          <p:cNvSpPr>
            <a:spLocks noGrp="1"/>
          </p:cNvSpPr>
          <p:nvPr>
            <p:ph type="sldNum" sz="quarter" idx="12"/>
          </p:nvPr>
        </p:nvSpPr>
        <p:spPr/>
        <p:txBody>
          <a:bodyPr>
            <a:normAutofit lnSpcReduction="10000"/>
          </a:bodyPr>
          <a:lstStyle/>
          <a:p>
            <a:fld id="{6D22F896-40B5-4ADD-8801-0D06FADFA095}" type="slidenum">
              <a:rPr lang="en-US" smtClean="0"/>
              <a:pPr/>
              <a:t>18</a:t>
            </a:fld>
            <a:endParaRPr lang="en-US" dirty="0"/>
          </a:p>
        </p:txBody>
      </p:sp>
    </p:spTree>
    <p:extLst>
      <p:ext uri="{BB962C8B-B14F-4D97-AF65-F5344CB8AC3E}">
        <p14:creationId xmlns:p14="http://schemas.microsoft.com/office/powerpoint/2010/main" val="2978117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287382"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スライド番号プレースホルダー 2"/>
          <p:cNvSpPr>
            <a:spLocks noGrp="1"/>
          </p:cNvSpPr>
          <p:nvPr>
            <p:ph type="sldNum" sz="quarter" idx="12"/>
          </p:nvPr>
        </p:nvSpPr>
        <p:spPr/>
        <p:txBody>
          <a:bodyPr>
            <a:normAutofit lnSpcReduction="10000"/>
          </a:bodyPr>
          <a:lstStyle/>
          <a:p>
            <a:fld id="{6D22F896-40B5-4ADD-8801-0D06FADFA095}" type="slidenum">
              <a:rPr lang="en-US" smtClean="0"/>
              <a:pPr/>
              <a:t>19</a:t>
            </a:fld>
            <a:endParaRPr lang="en-US" dirty="0"/>
          </a:p>
        </p:txBody>
      </p:sp>
      <p:sp>
        <p:nvSpPr>
          <p:cNvPr id="6" name="テキスト ボックス 5">
            <a:extLst>
              <a:ext uri="{FF2B5EF4-FFF2-40B4-BE49-F238E27FC236}">
                <a16:creationId xmlns:a16="http://schemas.microsoft.com/office/drawing/2014/main" id="{3E1B7DE9-6C64-2B46-A8BB-8647D2608D21}"/>
              </a:ext>
            </a:extLst>
          </p:cNvPr>
          <p:cNvSpPr txBox="1"/>
          <p:nvPr/>
        </p:nvSpPr>
        <p:spPr>
          <a:xfrm>
            <a:off x="1998449" y="2521059"/>
            <a:ext cx="8112959" cy="1384995"/>
          </a:xfrm>
          <a:prstGeom prst="rect">
            <a:avLst/>
          </a:prstGeom>
          <a:noFill/>
          <a:ln w="38100">
            <a:noFill/>
          </a:ln>
        </p:spPr>
        <p:txBody>
          <a:bodyPr wrap="square" rtlCol="0">
            <a:spAutoFit/>
          </a:bodyPr>
          <a:lstStyle/>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本研究における意外性の定義</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a:latin typeface="Meiryo UI" panose="020B0604030504040204" pitchFamily="50" charset="-128"/>
                <a:ea typeface="Meiryo UI" panose="020B0604030504040204" pitchFamily="50" charset="-128"/>
                <a:cs typeface="Meiryo UI" panose="020B0604030504040204" pitchFamily="50" charset="-128"/>
              </a:rPr>
              <a:t>　　原作とパロディ広告の“ずれ”</a:t>
            </a:r>
            <a:endParaRPr kumimoji="1" lang="en-US" altLang="ja-JP" sz="28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75665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286000"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研究概要</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テキスト ボックス 1"/>
          <p:cNvSpPr txBox="1"/>
          <p:nvPr/>
        </p:nvSpPr>
        <p:spPr>
          <a:xfrm>
            <a:off x="606822" y="2845780"/>
            <a:ext cx="10779456" cy="1384995"/>
          </a:xfrm>
          <a:prstGeom prst="rect">
            <a:avLst/>
          </a:prstGeom>
          <a:noFill/>
        </p:spPr>
        <p:txBody>
          <a:bodyPr wrap="square" rtlCol="0">
            <a:spAutoFit/>
          </a:bodyPr>
          <a:lstStyle/>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今日、国民的アニメや童話のパロディ広告を多く見かける。</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本研究では、印象に残るパロディ広告とは</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どのようなものなのかを研究していく。</a:t>
            </a:r>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2</a:t>
            </a:fld>
            <a:endParaRPr lang="en-US" dirty="0"/>
          </a:p>
        </p:txBody>
      </p:sp>
    </p:spTree>
    <p:extLst>
      <p:ext uri="{BB962C8B-B14F-4D97-AF65-F5344CB8AC3E}">
        <p14:creationId xmlns:p14="http://schemas.microsoft.com/office/powerpoint/2010/main" val="4676862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25488"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5488" y="2366813"/>
            <a:ext cx="1809402" cy="2704012"/>
          </a:xfrm>
          <a:prstGeom prst="rect">
            <a:avLst/>
          </a:prstGeom>
        </p:spPr>
      </p:pic>
      <p:sp>
        <p:nvSpPr>
          <p:cNvPr id="7" name="角丸四角形吹き出し 6"/>
          <p:cNvSpPr/>
          <p:nvPr/>
        </p:nvSpPr>
        <p:spPr>
          <a:xfrm>
            <a:off x="337049" y="1595284"/>
            <a:ext cx="2377439" cy="744584"/>
          </a:xfrm>
          <a:prstGeom prst="wedgeRoundRectCallout">
            <a:avLst>
              <a:gd name="adj1" fmla="val -21168"/>
              <a:gd name="adj2" fmla="val 63253"/>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最近物忘れが激しい</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p>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歳のせいだわ</a:t>
            </a:r>
          </a:p>
        </p:txBody>
      </p:sp>
      <p:pic>
        <p:nvPicPr>
          <p:cNvPr id="8" name="図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28597" y="2257325"/>
            <a:ext cx="2069885" cy="2827435"/>
          </a:xfrm>
          <a:prstGeom prst="rect">
            <a:avLst/>
          </a:prstGeom>
        </p:spPr>
      </p:pic>
      <p:sp>
        <p:nvSpPr>
          <p:cNvPr id="9" name="角丸四角形吹き出し 8"/>
          <p:cNvSpPr/>
          <p:nvPr/>
        </p:nvSpPr>
        <p:spPr>
          <a:xfrm>
            <a:off x="3402614" y="1595284"/>
            <a:ext cx="2429691" cy="744584"/>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それ、</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歳のせいじゃない</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ですよ！</a:t>
            </a:r>
          </a:p>
        </p:txBody>
      </p:sp>
      <p:pic>
        <p:nvPicPr>
          <p:cNvPr id="10" name="図 9"/>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7134917" y="2091255"/>
            <a:ext cx="1795945" cy="3024052"/>
          </a:xfrm>
          <a:prstGeom prst="rect">
            <a:avLst/>
          </a:prstGeom>
        </p:spPr>
      </p:pic>
      <p:sp>
        <p:nvSpPr>
          <p:cNvPr id="11" name="角丸四角形吹き出し 10"/>
          <p:cNvSpPr/>
          <p:nvPr/>
        </p:nvSpPr>
        <p:spPr>
          <a:xfrm>
            <a:off x="6659913" y="1292545"/>
            <a:ext cx="2636415" cy="875211"/>
          </a:xfrm>
          <a:prstGeom prst="wedgeRoundRectCallout">
            <a:avLst>
              <a:gd name="adj1" fmla="val -7896"/>
              <a:gd name="adj2" fmla="val 69133"/>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えっ！？</a:t>
            </a:r>
            <a:endParaRPr kumimoji="1" lang="en-US" altLang="ja-JP" b="1"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歳のせいだと思ってたのにそうじゃない</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右矢印 11"/>
          <p:cNvSpPr/>
          <p:nvPr/>
        </p:nvSpPr>
        <p:spPr>
          <a:xfrm>
            <a:off x="5486037" y="3257183"/>
            <a:ext cx="1265760" cy="712599"/>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cxnSp>
        <p:nvCxnSpPr>
          <p:cNvPr id="14" name="直線矢印コネクタ 13"/>
          <p:cNvCxnSpPr/>
          <p:nvPr/>
        </p:nvCxnSpPr>
        <p:spPr>
          <a:xfrm flipH="1">
            <a:off x="9511923" y="1809980"/>
            <a:ext cx="52924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7" name="テキスト ボックス 26"/>
          <p:cNvSpPr txBox="1"/>
          <p:nvPr/>
        </p:nvSpPr>
        <p:spPr>
          <a:xfrm>
            <a:off x="10155866" y="1292545"/>
            <a:ext cx="615553" cy="3670663"/>
          </a:xfrm>
          <a:prstGeom prst="rect">
            <a:avLst/>
          </a:prstGeom>
          <a:noFill/>
        </p:spPr>
        <p:txBody>
          <a:bodyPr vert="eaVert" wrap="square" rtlCol="0">
            <a:spAutoFit/>
          </a:bodyPr>
          <a:lstStyle/>
          <a:p>
            <a:r>
              <a:rPr kumimoji="1" lang="ja-JP" altLang="en-US" sz="2800" b="1" dirty="0">
                <a:latin typeface="Meiryo UI" panose="020B0604030504040204" pitchFamily="50" charset="-128"/>
                <a:ea typeface="Meiryo UI" panose="020B0604030504040204" pitchFamily="50" charset="-128"/>
                <a:cs typeface="Meiryo UI" panose="020B0604030504040204" pitchFamily="50" charset="-128"/>
              </a:rPr>
              <a:t>感情</a:t>
            </a:r>
            <a:r>
              <a:rPr kumimoji="1" lang="ja-JP" altLang="en-US" sz="2400" b="1" dirty="0">
                <a:latin typeface="Meiryo UI" panose="020B0604030504040204" pitchFamily="50" charset="-128"/>
                <a:ea typeface="Meiryo UI" panose="020B0604030504040204" pitchFamily="50" charset="-128"/>
                <a:cs typeface="Meiryo UI" panose="020B0604030504040204" pitchFamily="50" charset="-128"/>
              </a:rPr>
              <a:t>のバランスが崩れる</a:t>
            </a:r>
          </a:p>
        </p:txBody>
      </p:sp>
      <p:sp>
        <p:nvSpPr>
          <p:cNvPr id="28" name="角丸四角形 27"/>
          <p:cNvSpPr/>
          <p:nvPr/>
        </p:nvSpPr>
        <p:spPr>
          <a:xfrm>
            <a:off x="2669641" y="5666862"/>
            <a:ext cx="6842281" cy="749436"/>
          </a:xfrm>
          <a:prstGeom prst="roundRect">
            <a:avLst/>
          </a:prstGeom>
          <a:solidFill>
            <a:schemeClr val="accent1"/>
          </a:solidFill>
          <a:ln>
            <a:solidFill>
              <a:schemeClr val="accent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認知的不協和（バランス崩壊）＝ 意外性</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20</a:t>
            </a:fld>
            <a:endParaRPr lang="en-US" dirty="0"/>
          </a:p>
        </p:txBody>
      </p:sp>
    </p:spTree>
    <p:extLst>
      <p:ext uri="{BB962C8B-B14F-4D97-AF65-F5344CB8AC3E}">
        <p14:creationId xmlns:p14="http://schemas.microsoft.com/office/powerpoint/2010/main" val="3556106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21</a:t>
            </a:fld>
            <a:endParaRPr lang="en-US" dirty="0"/>
          </a:p>
        </p:txBody>
      </p:sp>
      <p:pic>
        <p:nvPicPr>
          <p:cNvPr id="5" name="図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424599">
            <a:off x="2850996" y="2396108"/>
            <a:ext cx="440145" cy="641931"/>
          </a:xfrm>
          <a:prstGeom prst="rect">
            <a:avLst/>
          </a:prstGeom>
        </p:spPr>
      </p:pic>
      <p:pic>
        <p:nvPicPr>
          <p:cNvPr id="7" name="図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83035" y="2485194"/>
            <a:ext cx="1789197" cy="1904310"/>
          </a:xfrm>
          <a:prstGeom prst="rect">
            <a:avLst/>
          </a:prstGeom>
        </p:spPr>
      </p:pic>
      <p:sp>
        <p:nvSpPr>
          <p:cNvPr id="8" name="雲形吹き出し 7"/>
          <p:cNvSpPr/>
          <p:nvPr/>
        </p:nvSpPr>
        <p:spPr>
          <a:xfrm>
            <a:off x="556591" y="1439133"/>
            <a:ext cx="1748807" cy="798954"/>
          </a:xfrm>
          <a:prstGeom prst="cloudCallout">
            <a:avLst>
              <a:gd name="adj1" fmla="val 16030"/>
              <a:gd name="adj2" fmla="val 73396"/>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ハイジは素直な子</a:t>
            </a:r>
          </a:p>
        </p:txBody>
      </p:sp>
      <p:sp>
        <p:nvSpPr>
          <p:cNvPr id="9" name="雲形吹き出し 8"/>
          <p:cNvSpPr/>
          <p:nvPr/>
        </p:nvSpPr>
        <p:spPr>
          <a:xfrm>
            <a:off x="2305398" y="1192027"/>
            <a:ext cx="2361543" cy="867538"/>
          </a:xfrm>
          <a:prstGeom prst="cloudCallout">
            <a:avLst>
              <a:gd name="adj1" fmla="val -28692"/>
              <a:gd name="adj2" fmla="val 81780"/>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ハイジが</a:t>
            </a:r>
            <a:endParaRPr kumimoji="1" lang="en-US" altLang="ja-JP"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やんちゃすぎる</a:t>
            </a:r>
          </a:p>
        </p:txBody>
      </p:sp>
      <p:sp>
        <p:nvSpPr>
          <p:cNvPr id="10" name="テキスト ボックス 9"/>
          <p:cNvSpPr txBox="1"/>
          <p:nvPr/>
        </p:nvSpPr>
        <p:spPr>
          <a:xfrm>
            <a:off x="126254" y="4546569"/>
            <a:ext cx="4169627" cy="1015663"/>
          </a:xfrm>
          <a:prstGeom prst="rect">
            <a:avLst/>
          </a:prstGeom>
          <a:noFill/>
        </p:spPr>
        <p:txBody>
          <a:bodyPr wrap="square" rtlCol="0">
            <a:spAutoFit/>
          </a:bodyPr>
          <a:lstStyle/>
          <a:p>
            <a:pPr algn="ct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どっちなの？</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→不協和状態</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バランスの</a:t>
            </a: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崩壊</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a:t>
            </a: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右矢印 10"/>
          <p:cNvSpPr/>
          <p:nvPr/>
        </p:nvSpPr>
        <p:spPr>
          <a:xfrm>
            <a:off x="3581802" y="3152001"/>
            <a:ext cx="1657469" cy="472788"/>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12" name="テキスト ボックス 11"/>
          <p:cNvSpPr txBox="1"/>
          <p:nvPr/>
        </p:nvSpPr>
        <p:spPr>
          <a:xfrm>
            <a:off x="3528102" y="2782669"/>
            <a:ext cx="2191882" cy="369332"/>
          </a:xfrm>
          <a:prstGeom prst="rect">
            <a:avLst/>
          </a:prstGeom>
          <a:noFill/>
        </p:spPr>
        <p:txBody>
          <a:bodyPr wrap="square" rtlCol="0">
            <a:spAutoFit/>
          </a:bodyPr>
          <a:lstStyle/>
          <a:p>
            <a:r>
              <a:rPr kumimoji="1" lang="ja-JP" altLang="en-US">
                <a:latin typeface="Meiryo UI" panose="020B0604030504040204" pitchFamily="50" charset="-128"/>
                <a:ea typeface="Meiryo UI" panose="020B0604030504040204" pitchFamily="50" charset="-128"/>
                <a:cs typeface="Meiryo UI" panose="020B0604030504040204" pitchFamily="50" charset="-128"/>
              </a:rPr>
              <a:t>それをなくす</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ため</a:t>
            </a:r>
            <a:r>
              <a:rPr kumimoji="1" lang="ja-JP" altLang="en-US">
                <a:latin typeface="Meiryo UI" panose="020B0604030504040204" pitchFamily="50" charset="-128"/>
                <a:ea typeface="Meiryo UI" panose="020B0604030504040204" pitchFamily="50" charset="-128"/>
                <a:cs typeface="Meiryo UI" panose="020B0604030504040204" pitchFamily="50" charset="-128"/>
              </a:rPr>
              <a:t>に</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pic>
        <p:nvPicPr>
          <p:cNvPr id="13" name="図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49413" y="2365405"/>
            <a:ext cx="2305518" cy="1913162"/>
          </a:xfrm>
          <a:prstGeom prst="rect">
            <a:avLst/>
          </a:prstGeom>
        </p:spPr>
      </p:pic>
      <p:sp>
        <p:nvSpPr>
          <p:cNvPr id="14" name="雲形吹き出し 13"/>
          <p:cNvSpPr/>
          <p:nvPr/>
        </p:nvSpPr>
        <p:spPr>
          <a:xfrm>
            <a:off x="5189507" y="372438"/>
            <a:ext cx="4081671" cy="1449656"/>
          </a:xfrm>
          <a:prstGeom prst="cloudCallout">
            <a:avLst>
              <a:gd name="adj1" fmla="val -3101"/>
              <a:gd name="adj2" fmla="val 73537"/>
            </a:avLst>
          </a:prstGeom>
          <a:solidFill>
            <a:schemeClr val="accent1"/>
          </a:solidFill>
          <a:ln w="13970">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kumimoji="1" lang="ja-JP" altLang="en-US">
                <a:latin typeface="Meiryo UI" panose="020B0604030504040204" pitchFamily="50" charset="-128"/>
                <a:ea typeface="Meiryo UI" panose="020B0604030504040204" pitchFamily="50" charset="-128"/>
                <a:cs typeface="Meiryo UI" panose="020B0604030504040204" pitchFamily="50" charset="-128"/>
              </a:rPr>
              <a:t>なんか違和感じる</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p>
          <a:p>
            <a:pPr algn="ct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（反論）</a:t>
            </a:r>
            <a:endParaRPr kumimoji="1" lang="en-US" altLang="ja-JP"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a:latin typeface="Meiryo UI" panose="020B0604030504040204" pitchFamily="50" charset="-128"/>
                <a:ea typeface="Meiryo UI" panose="020B0604030504040204" pitchFamily="50" charset="-128"/>
                <a:cs typeface="Meiryo UI" panose="020B0604030504040204" pitchFamily="50" charset="-128"/>
              </a:rPr>
              <a:t>でもまぁ</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面白いから</a:t>
            </a:r>
            <a:r>
              <a:rPr kumimoji="1" lang="ja-JP" altLang="en-US" dirty="0" err="1">
                <a:latin typeface="Meiryo UI" panose="020B0604030504040204" pitchFamily="50" charset="-128"/>
                <a:ea typeface="Meiryo UI" panose="020B0604030504040204" pitchFamily="50" charset="-128"/>
                <a:cs typeface="Meiryo UI" panose="020B0604030504040204" pitchFamily="50" charset="-128"/>
              </a:rPr>
              <a:t>いっか</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！（正当化）</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F3ADC14C-3F2C-F44D-89E0-90B6B437505C}"/>
              </a:ext>
            </a:extLst>
          </p:cNvPr>
          <p:cNvSpPr txBox="1"/>
          <p:nvPr/>
        </p:nvSpPr>
        <p:spPr>
          <a:xfrm>
            <a:off x="5888054" y="4583225"/>
            <a:ext cx="3518141" cy="707886"/>
          </a:xfrm>
          <a:prstGeom prst="rect">
            <a:avLst/>
          </a:prstGeom>
          <a:noFill/>
        </p:spPr>
        <p:txBody>
          <a:bodyPr wrap="square" rtlCol="0">
            <a:spAutoFit/>
          </a:bodyPr>
          <a:lstStyle/>
          <a:p>
            <a:pPr algn="ctr"/>
            <a:r>
              <a:rPr kumimoji="1" lang="ja-JP" altLang="en-US" sz="2000">
                <a:latin typeface="Meiryo UI" panose="020B0604030504040204" pitchFamily="34" charset="-128"/>
                <a:ea typeface="Meiryo UI" panose="020B0604030504040204" pitchFamily="34" charset="-128"/>
              </a:rPr>
              <a:t>反論をしてから正当化することで</a:t>
            </a:r>
            <a:endParaRPr kumimoji="1" lang="en-US" altLang="ja-JP" sz="2000" dirty="0">
              <a:latin typeface="Meiryo UI" panose="020B0604030504040204" pitchFamily="34" charset="-128"/>
              <a:ea typeface="Meiryo UI" panose="020B0604030504040204" pitchFamily="34" charset="-128"/>
            </a:endParaRPr>
          </a:p>
          <a:p>
            <a:pPr algn="ctr"/>
            <a:r>
              <a:rPr kumimoji="1" lang="ja-JP" altLang="en-US" sz="2000">
                <a:latin typeface="Meiryo UI" panose="020B0604030504040204" pitchFamily="34" charset="-128"/>
                <a:ea typeface="Meiryo UI" panose="020B0604030504040204" pitchFamily="34" charset="-128"/>
              </a:rPr>
              <a:t>不協和状態を緩和</a:t>
            </a:r>
            <a:endParaRPr kumimoji="1" lang="en-US" altLang="ja-JP" sz="2000" dirty="0">
              <a:latin typeface="Meiryo UI" panose="020B0604030504040204" pitchFamily="34" charset="-128"/>
              <a:ea typeface="Meiryo UI" panose="020B0604030504040204" pitchFamily="34" charset="-128"/>
            </a:endParaRPr>
          </a:p>
        </p:txBody>
      </p:sp>
      <p:sp>
        <p:nvSpPr>
          <p:cNvPr id="15" name="テキスト ボックス 14"/>
          <p:cNvSpPr txBox="1"/>
          <p:nvPr/>
        </p:nvSpPr>
        <p:spPr>
          <a:xfrm>
            <a:off x="325488"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左中かっこ 18">
            <a:extLst>
              <a:ext uri="{FF2B5EF4-FFF2-40B4-BE49-F238E27FC236}">
                <a16:creationId xmlns:a16="http://schemas.microsoft.com/office/drawing/2014/main" id="{5FAE0356-7AD1-4D47-932D-48DDC3D08FBC}"/>
              </a:ext>
            </a:extLst>
          </p:cNvPr>
          <p:cNvSpPr/>
          <p:nvPr/>
        </p:nvSpPr>
        <p:spPr>
          <a:xfrm flipH="1">
            <a:off x="9470125" y="827109"/>
            <a:ext cx="522566" cy="4235221"/>
          </a:xfrm>
          <a:prstGeom prst="leftBrace">
            <a:avLst>
              <a:gd name="adj1" fmla="val 8333"/>
              <a:gd name="adj2" fmla="val 18063"/>
            </a:avLst>
          </a:prstGeom>
          <a:ln w="41275"/>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28126AEA-2EF6-814D-B6DD-BE80503FDE0E}"/>
              </a:ext>
            </a:extLst>
          </p:cNvPr>
          <p:cNvSpPr txBox="1"/>
          <p:nvPr/>
        </p:nvSpPr>
        <p:spPr>
          <a:xfrm>
            <a:off x="10181320" y="779408"/>
            <a:ext cx="553998" cy="4235221"/>
          </a:xfrm>
          <a:prstGeom prst="rect">
            <a:avLst/>
          </a:prstGeom>
          <a:noFill/>
        </p:spPr>
        <p:txBody>
          <a:bodyPr vert="eaVert" wrap="square" rtlCol="0">
            <a:spAutoFit/>
          </a:bodyPr>
          <a:lstStyle/>
          <a:p>
            <a:r>
              <a:rPr kumimoji="1" lang="ja-JP" altLang="en-US" sz="2400">
                <a:latin typeface="Meiryo UI" panose="020B0604030504040204" pitchFamily="34" charset="-128"/>
                <a:ea typeface="Meiryo UI" panose="020B0604030504040204" pitchFamily="34" charset="-128"/>
              </a:rPr>
              <a:t>この処理が</a:t>
            </a:r>
            <a:r>
              <a:rPr kumimoji="1" lang="ja-JP" altLang="en-US" sz="2400" b="1">
                <a:latin typeface="Meiryo UI" panose="020B0604030504040204" pitchFamily="34" charset="-128"/>
                <a:ea typeface="Meiryo UI" panose="020B0604030504040204" pitchFamily="34" charset="-128"/>
              </a:rPr>
              <a:t>記憶を保持させる</a:t>
            </a:r>
          </a:p>
        </p:txBody>
      </p:sp>
      <p:sp>
        <p:nvSpPr>
          <p:cNvPr id="21" name="テキスト ボックス 20">
            <a:extLst>
              <a:ext uri="{FF2B5EF4-FFF2-40B4-BE49-F238E27FC236}">
                <a16:creationId xmlns:a16="http://schemas.microsoft.com/office/drawing/2014/main" id="{AC7A6A39-BD41-1C48-BECB-AB5E638D213C}"/>
              </a:ext>
            </a:extLst>
          </p:cNvPr>
          <p:cNvSpPr txBox="1"/>
          <p:nvPr/>
        </p:nvSpPr>
        <p:spPr>
          <a:xfrm>
            <a:off x="980661" y="5407965"/>
            <a:ext cx="9814786" cy="1200329"/>
          </a:xfrm>
          <a:prstGeom prst="rect">
            <a:avLst/>
          </a:prstGeom>
          <a:noFill/>
          <a:ln w="38100">
            <a:solidFill>
              <a:schemeClr val="accent1">
                <a:lumMod val="60000"/>
                <a:lumOff val="40000"/>
              </a:schemeClr>
            </a:solidFill>
          </a:ln>
        </p:spPr>
        <p:txBody>
          <a:bodyPr wrap="square" rtlCol="0">
            <a:spAutoFit/>
          </a:bodyPr>
          <a:lstStyle/>
          <a:p>
            <a:pPr algn="ctr"/>
            <a:r>
              <a:rPr kumimoji="1" lang="ja-JP" altLang="en-US" sz="2000" dirty="0">
                <a:latin typeface="Meiryo UI" panose="020B0604030504040204" pitchFamily="50" charset="-128"/>
                <a:ea typeface="Meiryo UI" panose="020B0604030504040204" pitchFamily="50" charset="-128"/>
              </a:rPr>
              <a:t>消費者が予想しない刺激に接したとき、既存のスキーマの不一致を生み出し、</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結果として驚きを呼び起こすのである。</a:t>
            </a:r>
            <a:r>
              <a:rPr kumimoji="1" lang="ja-JP" altLang="en-US" sz="2000" b="1" dirty="0">
                <a:latin typeface="Meiryo UI" panose="020B0604030504040204" pitchFamily="50" charset="-128"/>
                <a:ea typeface="Meiryo UI" panose="020B0604030504040204" pitchFamily="50" charset="-128"/>
              </a:rPr>
              <a:t>驚き</a:t>
            </a:r>
            <a:r>
              <a:rPr kumimoji="1" lang="ja-JP" altLang="en-US" sz="2000" dirty="0">
                <a:latin typeface="Meiryo UI" panose="020B0604030504040204" pitchFamily="50" charset="-128"/>
                <a:ea typeface="Meiryo UI" panose="020B0604030504040204" pitchFamily="50" charset="-128"/>
              </a:rPr>
              <a:t>は刺激を認知し、</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それにより消費者の認知処理が深まり</a:t>
            </a:r>
            <a:r>
              <a:rPr kumimoji="1" lang="ja-JP" altLang="en-US" sz="2000" b="1" dirty="0">
                <a:latin typeface="Meiryo UI" panose="020B0604030504040204" pitchFamily="50" charset="-128"/>
                <a:ea typeface="Meiryo UI" panose="020B0604030504040204" pitchFamily="50" charset="-128"/>
              </a:rPr>
              <a:t>記憶を保持させる</a:t>
            </a:r>
            <a:r>
              <a:rPr kumimoji="1" lang="ja-JP" altLang="en-US" sz="2000" dirty="0">
                <a:latin typeface="Meiryo UI" panose="020B0604030504040204" pitchFamily="50" charset="-128"/>
                <a:ea typeface="Meiryo UI" panose="020B0604030504040204" pitchFamily="50" charset="-128"/>
              </a:rPr>
              <a:t>ことになる</a:t>
            </a:r>
            <a:r>
              <a:rPr kumimoji="1" lang="ja-JP" altLang="en-US" sz="2000" dirty="0"/>
              <a:t>。     </a:t>
            </a:r>
            <a:endParaRPr kumimoji="1" lang="en-US" altLang="ja-JP" sz="2000" dirty="0"/>
          </a:p>
          <a:p>
            <a:pPr algn="r"/>
            <a:r>
              <a:rPr kumimoji="1" lang="en-US" altLang="ja-JP" sz="1200" dirty="0" err="1"/>
              <a:t>Meyer,Reisenzein</a:t>
            </a:r>
            <a:r>
              <a:rPr kumimoji="1" lang="en-US" altLang="ja-JP" sz="1200" dirty="0"/>
              <a:t> and Schutzwohl (1997)</a:t>
            </a:r>
            <a:endParaRPr kumimoji="1" lang="ja-JP" altLang="en-US" sz="1200" dirty="0"/>
          </a:p>
        </p:txBody>
      </p:sp>
    </p:spTree>
    <p:extLst>
      <p:ext uri="{BB962C8B-B14F-4D97-AF65-F5344CB8AC3E}">
        <p14:creationId xmlns:p14="http://schemas.microsoft.com/office/powerpoint/2010/main" val="29273463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3F0484B-48FE-7C4E-950C-F39ED3824A2F}"/>
              </a:ext>
            </a:extLst>
          </p:cNvPr>
          <p:cNvSpPr>
            <a:spLocks noGrp="1"/>
          </p:cNvSpPr>
          <p:nvPr>
            <p:ph type="sldNum" sz="quarter" idx="12"/>
          </p:nvPr>
        </p:nvSpPr>
        <p:spPr/>
        <p:txBody>
          <a:bodyPr>
            <a:normAutofit lnSpcReduction="10000"/>
          </a:bodyPr>
          <a:lstStyle/>
          <a:p>
            <a:fld id="{6D22F896-40B5-4ADD-8801-0D06FADFA095}" type="slidenum">
              <a:rPr lang="en-US" smtClean="0"/>
              <a:pPr/>
              <a:t>22</a:t>
            </a:fld>
            <a:endParaRPr lang="en-US" dirty="0"/>
          </a:p>
        </p:txBody>
      </p:sp>
      <p:sp>
        <p:nvSpPr>
          <p:cNvPr id="5" name="角丸四角形 4">
            <a:extLst>
              <a:ext uri="{FF2B5EF4-FFF2-40B4-BE49-F238E27FC236}">
                <a16:creationId xmlns:a16="http://schemas.microsoft.com/office/drawing/2014/main" id="{B996F8B3-13BF-8F46-81CB-03BC4015EFEA}"/>
              </a:ext>
            </a:extLst>
          </p:cNvPr>
          <p:cNvSpPr/>
          <p:nvPr/>
        </p:nvSpPr>
        <p:spPr>
          <a:xfrm>
            <a:off x="1851923" y="2892287"/>
            <a:ext cx="8044069" cy="1073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latin typeface="Meiryo UI" panose="020B0604030504040204" pitchFamily="34" charset="-128"/>
                <a:ea typeface="Meiryo UI" panose="020B0604030504040204" pitchFamily="34" charset="-128"/>
              </a:rPr>
              <a:t>パロディ広告を見ることで驚きを覚える</a:t>
            </a:r>
            <a:endParaRPr kumimoji="1" lang="en-US" altLang="ja-JP" sz="2800" dirty="0">
              <a:latin typeface="Meiryo UI" panose="020B0604030504040204" pitchFamily="34" charset="-128"/>
              <a:ea typeface="Meiryo UI" panose="020B0604030504040204" pitchFamily="34" charset="-128"/>
            </a:endParaRPr>
          </a:p>
          <a:p>
            <a:pPr algn="ctr"/>
            <a:r>
              <a:rPr kumimoji="1" lang="ja-JP" altLang="en-US" sz="2800">
                <a:latin typeface="Meiryo UI" panose="020B0604030504040204" pitchFamily="34" charset="-128"/>
                <a:ea typeface="Meiryo UI" panose="020B0604030504040204" pitchFamily="34" charset="-128"/>
              </a:rPr>
              <a:t>驚き＝記憶を保持＝印象づく</a:t>
            </a:r>
          </a:p>
        </p:txBody>
      </p:sp>
      <p:sp>
        <p:nvSpPr>
          <p:cNvPr id="7" name="テキスト ボックス 6">
            <a:extLst>
              <a:ext uri="{FF2B5EF4-FFF2-40B4-BE49-F238E27FC236}">
                <a16:creationId xmlns:a16="http://schemas.microsoft.com/office/drawing/2014/main" id="{C3A91909-7FD2-E443-A1E4-7801CE5EB5B0}"/>
              </a:ext>
            </a:extLst>
          </p:cNvPr>
          <p:cNvSpPr txBox="1"/>
          <p:nvPr/>
        </p:nvSpPr>
        <p:spPr>
          <a:xfrm>
            <a:off x="314681" y="365759"/>
            <a:ext cx="2286000"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566687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314681" y="365759"/>
            <a:ext cx="2286000"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先行研究</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52696" y="2761855"/>
            <a:ext cx="8394874" cy="1329748"/>
          </a:xfrm>
          <a:prstGeom prst="rect">
            <a:avLst/>
          </a:prstGeom>
        </p:spPr>
      </p:pic>
      <p:sp>
        <p:nvSpPr>
          <p:cNvPr id="7" name="テキスト ボックス 6"/>
          <p:cNvSpPr txBox="1"/>
          <p:nvPr/>
        </p:nvSpPr>
        <p:spPr>
          <a:xfrm>
            <a:off x="6890341" y="6335038"/>
            <a:ext cx="4488859" cy="430887"/>
          </a:xfrm>
          <a:prstGeom prst="rect">
            <a:avLst/>
          </a:prstGeom>
          <a:noFill/>
        </p:spPr>
        <p:txBody>
          <a:bodyPr wrap="square" rtlCol="0">
            <a:spAutoFit/>
          </a:bodyPr>
          <a:lstStyle/>
          <a:p>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記憶に残る広告とは？神経科学者があげる「広告想起」のための５つのヒント</a:t>
            </a:r>
            <a:endParaRPr kumimoji="1"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t>ttps://www.movie-times.tv/study/how-to/5926/</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四角形吹き出し 7"/>
          <p:cNvSpPr/>
          <p:nvPr/>
        </p:nvSpPr>
        <p:spPr>
          <a:xfrm>
            <a:off x="3500411" y="1078915"/>
            <a:ext cx="7167708" cy="1045694"/>
          </a:xfrm>
          <a:prstGeom prst="wedgeRectCallout">
            <a:avLst>
              <a:gd name="adj1" fmla="val -18968"/>
              <a:gd name="adj2" fmla="val 94301"/>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原作のずれ＝意外性</a:t>
            </a:r>
            <a:endParaRPr kumimoji="1" lang="en-US" altLang="ja-JP" sz="3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原作での「</a:t>
            </a:r>
            <a:r>
              <a:rPr kumimoji="1" lang="en-US" altLang="ja-JP"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a:t>
            </a:r>
            <a:r>
              <a:rPr kumimoji="1"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」という設定が「</a:t>
            </a:r>
            <a:r>
              <a:rPr kumimoji="1" lang="en-US" altLang="ja-JP"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B</a:t>
            </a:r>
            <a:r>
              <a:rPr kumimoji="1"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」にパロディされている</a:t>
            </a:r>
          </a:p>
        </p:txBody>
      </p:sp>
      <p:sp>
        <p:nvSpPr>
          <p:cNvPr id="10" name="角丸四角形 9"/>
          <p:cNvSpPr/>
          <p:nvPr/>
        </p:nvSpPr>
        <p:spPr>
          <a:xfrm>
            <a:off x="564748" y="4488423"/>
            <a:ext cx="10103371" cy="16432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インパクトや意外性は脳に強くインプットさせるきっかけになる。</a:t>
            </a:r>
            <a:endParaRPr kumimoji="1" lang="en-US" altLang="ja-JP"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また</a:t>
            </a:r>
            <a:r>
              <a:rPr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ブランド名を直接見るより、色やデザイン、キャラクターを通して</a:t>
            </a:r>
            <a:endParaRPr lang="en-US" altLang="ja-JP"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ブランドを連想する方が、ブランドに対する</a:t>
            </a:r>
            <a:r>
              <a:rPr lang="ja-JP" altLang="en-US" sz="2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印象を強く残すことができる</a:t>
            </a:r>
            <a:r>
              <a:rPr lang="ja-JP" altLang="en-US"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8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23</a:t>
            </a:fld>
            <a:endParaRPr lang="en-US" dirty="0"/>
          </a:p>
        </p:txBody>
      </p:sp>
    </p:spTree>
    <p:extLst>
      <p:ext uri="{BB962C8B-B14F-4D97-AF65-F5344CB8AC3E}">
        <p14:creationId xmlns:p14="http://schemas.microsoft.com/office/powerpoint/2010/main" val="737191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問題意識</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619794" y="1776549"/>
            <a:ext cx="9196252" cy="369332"/>
          </a:xfrm>
          <a:prstGeom prst="rect">
            <a:avLst/>
          </a:prstGeom>
          <a:noFill/>
        </p:spPr>
        <p:txBody>
          <a:bodyPr wrap="square" rtlCol="0">
            <a:spAutoFit/>
          </a:bodyPr>
          <a:lstStyle/>
          <a:p>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18212" y="2834640"/>
            <a:ext cx="8797834" cy="1815882"/>
          </a:xfrm>
          <a:prstGeom prst="rect">
            <a:avLst/>
          </a:prstGeom>
          <a:noFill/>
        </p:spPr>
        <p:txBody>
          <a:bodyPr wrap="square" rtlCol="0">
            <a:spAutoFit/>
          </a:bodyPr>
          <a:lstStyle/>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パロディ広告を見ておもしろいと感じ、印象に残るのは</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原作との間に意外性があるからである。</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その意外性が、自分自身の</a:t>
            </a:r>
            <a:r>
              <a:rPr kumimoji="1" lang="ja-JP" altLang="en-US" sz="2800">
                <a:latin typeface="Meiryo UI" panose="020B0604030504040204" pitchFamily="50" charset="-128"/>
                <a:ea typeface="Meiryo UI" panose="020B0604030504040204" pitchFamily="50" charset="-128"/>
                <a:cs typeface="Meiryo UI" panose="020B0604030504040204" pitchFamily="50" charset="-128"/>
              </a:rPr>
              <a:t>日常生活に類似性があると</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印象</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に残りやすくなるのではないか。</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normAutofit lnSpcReduction="10000"/>
          </a:bodyPr>
          <a:lstStyle/>
          <a:p>
            <a:fld id="{6D22F896-40B5-4ADD-8801-0D06FADFA095}" type="slidenum">
              <a:rPr lang="en-US" smtClean="0"/>
              <a:pPr/>
              <a:t>24</a:t>
            </a:fld>
            <a:endParaRPr lang="en-US" dirty="0"/>
          </a:p>
        </p:txBody>
      </p:sp>
    </p:spTree>
    <p:extLst>
      <p:ext uri="{BB962C8B-B14F-4D97-AF65-F5344CB8AC3E}">
        <p14:creationId xmlns:p14="http://schemas.microsoft.com/office/powerpoint/2010/main" val="2567796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241731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研究目的</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707260" y="3046486"/>
            <a:ext cx="8752113" cy="954107"/>
          </a:xfrm>
          <a:prstGeom prst="rect">
            <a:avLst/>
          </a:prstGeom>
          <a:noFill/>
        </p:spPr>
        <p:txBody>
          <a:bodyPr wrap="square" rtlCol="0">
            <a:spAutoFit/>
          </a:bodyPr>
          <a:lstStyle/>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意外性と他の要素の関係が印象の残りやすさに</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どのような影響を与えるか明らかにする。</a:t>
            </a:r>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25</a:t>
            </a:fld>
            <a:endParaRPr lang="en-US" dirty="0"/>
          </a:p>
        </p:txBody>
      </p:sp>
    </p:spTree>
    <p:extLst>
      <p:ext uri="{BB962C8B-B14F-4D97-AF65-F5344CB8AC3E}">
        <p14:creationId xmlns:p14="http://schemas.microsoft.com/office/powerpoint/2010/main" val="33509546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41662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仮説導出</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318082" y="1111424"/>
            <a:ext cx="9458597" cy="523220"/>
          </a:xfrm>
          <a:prstGeom prst="rect">
            <a:avLst/>
          </a:prstGeom>
          <a:noFill/>
        </p:spPr>
        <p:txBody>
          <a:bodyPr wrap="square" rtlCol="0">
            <a:spAutoFit/>
          </a:bodyPr>
          <a:lstStyle/>
          <a:p>
            <a:r>
              <a:rPr kumimoji="1" lang="ja-JP" altLang="en-US" sz="2800" u="sng" dirty="0">
                <a:latin typeface="Meiryo UI" panose="020B0604030504040204" pitchFamily="50" charset="-128"/>
                <a:ea typeface="Meiryo UI" panose="020B0604030504040204" pitchFamily="50" charset="-128"/>
                <a:cs typeface="Meiryo UI" panose="020B0604030504040204" pitchFamily="50" charset="-128"/>
              </a:rPr>
              <a:t>パロディ広告中のキャラクターは、原作とは異なる言動をする</a:t>
            </a:r>
            <a:endParaRPr kumimoji="1" lang="en-US" altLang="ja-JP" sz="28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右中かっこ 5"/>
          <p:cNvSpPr/>
          <p:nvPr/>
        </p:nvSpPr>
        <p:spPr>
          <a:xfrm>
            <a:off x="6858156" y="2046532"/>
            <a:ext cx="501013" cy="3432469"/>
          </a:xfrm>
          <a:prstGeom prst="rightBrace">
            <a:avLst>
              <a:gd name="adj1" fmla="val 8333"/>
              <a:gd name="adj2" fmla="val 48824"/>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p:cNvSpPr txBox="1"/>
          <p:nvPr/>
        </p:nvSpPr>
        <p:spPr>
          <a:xfrm>
            <a:off x="7359169" y="3296674"/>
            <a:ext cx="3679372" cy="830997"/>
          </a:xfrm>
          <a:prstGeom prst="rect">
            <a:avLst/>
          </a:prstGeom>
          <a:noFill/>
        </p:spPr>
        <p:txBody>
          <a:bodyPr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視聴者</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自分たちの生活</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に</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近しい存在になる</a:t>
            </a:r>
          </a:p>
        </p:txBody>
      </p:sp>
      <p:sp>
        <p:nvSpPr>
          <p:cNvPr id="11" name="角丸四角形 10"/>
          <p:cNvSpPr/>
          <p:nvPr/>
        </p:nvSpPr>
        <p:spPr>
          <a:xfrm>
            <a:off x="2404305" y="5706424"/>
            <a:ext cx="7286150" cy="931552"/>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原作中のキャラクター設定より</a:t>
            </a:r>
            <a:r>
              <a:rPr kumimoji="1" lang="ja-JP" altLang="en-US" sz="28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も類似性を</a:t>
            </a:r>
            <a:r>
              <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感じる</a:t>
            </a:r>
          </a:p>
        </p:txBody>
      </p:sp>
      <p:sp>
        <p:nvSpPr>
          <p:cNvPr id="12" name="テキスト ボックス 11"/>
          <p:cNvSpPr txBox="1"/>
          <p:nvPr/>
        </p:nvSpPr>
        <p:spPr>
          <a:xfrm>
            <a:off x="851968" y="1904343"/>
            <a:ext cx="5513616" cy="3293209"/>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例えば</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a:t>
            </a: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・ちびまる子ちゃんが車を運転する</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・桃太郎たちが</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　スマートフォンを手に取る</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・ハイジやクララが現代風の</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　しゃべり方をする</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344300" y="2125896"/>
            <a:ext cx="1409100" cy="932494"/>
          </a:xfrm>
          <a:prstGeom prst="rect">
            <a:avLst/>
          </a:prstGeom>
        </p:spPr>
      </p:pic>
      <p:pic>
        <p:nvPicPr>
          <p:cNvPr id="7" name="図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344300" y="3245926"/>
            <a:ext cx="1409100" cy="932494"/>
          </a:xfrm>
          <a:prstGeom prst="rect">
            <a:avLst/>
          </a:prstGeom>
        </p:spPr>
      </p:pic>
      <p:pic>
        <p:nvPicPr>
          <p:cNvPr id="9" name="図 8"/>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328580" y="4343000"/>
            <a:ext cx="1437603" cy="974747"/>
          </a:xfrm>
          <a:prstGeom prst="rect">
            <a:avLst/>
          </a:prstGeom>
        </p:spPr>
      </p:pic>
      <p:sp>
        <p:nvSpPr>
          <p:cNvPr id="10" name="スライド番号プレースホルダー 9"/>
          <p:cNvSpPr>
            <a:spLocks noGrp="1"/>
          </p:cNvSpPr>
          <p:nvPr>
            <p:ph type="sldNum" sz="quarter" idx="12"/>
          </p:nvPr>
        </p:nvSpPr>
        <p:spPr/>
        <p:txBody>
          <a:bodyPr>
            <a:normAutofit lnSpcReduction="10000"/>
          </a:bodyPr>
          <a:lstStyle/>
          <a:p>
            <a:fld id="{6D22F896-40B5-4ADD-8801-0D06FADFA095}" type="slidenum">
              <a:rPr lang="en-US" smtClean="0"/>
              <a:pPr/>
              <a:t>26</a:t>
            </a:fld>
            <a:endParaRPr lang="en-US" dirty="0"/>
          </a:p>
        </p:txBody>
      </p:sp>
    </p:spTree>
    <p:extLst>
      <p:ext uri="{BB962C8B-B14F-4D97-AF65-F5344CB8AC3E}">
        <p14:creationId xmlns:p14="http://schemas.microsoft.com/office/powerpoint/2010/main" val="2921337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2054087" y="5267368"/>
            <a:ext cx="7819498" cy="1053920"/>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パロディ広告の内容に親しみを感じる</a:t>
            </a:r>
            <a:endParaRPr kumimoji="1" lang="en-US" altLang="ja-JP"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＝自分との間に類似性を認知していること</a:t>
            </a:r>
            <a:endParaRPr kumimoji="1" lang="en-US" altLang="ja-JP"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87383" y="365759"/>
            <a:ext cx="250806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仮説導出</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角丸四角形 5"/>
          <p:cNvSpPr/>
          <p:nvPr/>
        </p:nvSpPr>
        <p:spPr>
          <a:xfrm>
            <a:off x="1048483" y="2010488"/>
            <a:ext cx="10022010" cy="1002001"/>
          </a:xfrm>
          <a:prstGeom prst="roundRect">
            <a:avLst>
              <a:gd name="adj" fmla="val 16667"/>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94746" y="2203389"/>
            <a:ext cx="10578737" cy="707886"/>
          </a:xfrm>
          <a:prstGeom prst="rect">
            <a:avLst/>
          </a:prstGeom>
          <a:noFill/>
        </p:spPr>
        <p:txBody>
          <a:bodyPr wrap="square" rtlCol="0">
            <a:spAutoFit/>
          </a:bodyPr>
          <a:lstStyle/>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　「自分と広告中のコンテンツとの類似性・共通性も認知している状態」</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流　</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2015)</a:t>
            </a:r>
          </a:p>
        </p:txBody>
      </p:sp>
      <p:sp>
        <p:nvSpPr>
          <p:cNvPr id="7" name="テキスト ボックス 6"/>
          <p:cNvSpPr txBox="1"/>
          <p:nvPr/>
        </p:nvSpPr>
        <p:spPr>
          <a:xfrm>
            <a:off x="1303696" y="1732243"/>
            <a:ext cx="2983509" cy="523220"/>
          </a:xfrm>
          <a:prstGeom prst="rect">
            <a:avLst/>
          </a:prstGeom>
          <a:solidFill>
            <a:schemeClr val="bg1"/>
          </a:solidFill>
        </p:spPr>
        <p:txBody>
          <a:bodyPr wrap="none" rtlCol="0">
            <a:spAutoFit/>
          </a:bodyPr>
          <a:lstStyle/>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広告における親しみ</a:t>
            </a:r>
          </a:p>
        </p:txBody>
      </p:sp>
      <p:sp>
        <p:nvSpPr>
          <p:cNvPr id="8" name="テキスト ボックス 7"/>
          <p:cNvSpPr txBox="1"/>
          <p:nvPr/>
        </p:nvSpPr>
        <p:spPr>
          <a:xfrm>
            <a:off x="1162593" y="3379945"/>
            <a:ext cx="10763794" cy="1384995"/>
          </a:xfrm>
          <a:prstGeom prst="rect">
            <a:avLst/>
          </a:prstGeom>
          <a:noFill/>
        </p:spPr>
        <p:txBody>
          <a:bodyPr wrap="square" rtlCol="0">
            <a:spAutoFit/>
          </a:bodyPr>
          <a:lstStyle/>
          <a:p>
            <a:pPr lvl="0"/>
            <a:r>
              <a:rPr kumimoji="1" lang="ja-JP" altLang="en-US"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広告中のコンテンツとは</a:t>
            </a:r>
          </a:p>
          <a:p>
            <a:pPr lvl="0"/>
            <a:r>
              <a:rPr kumimoji="1" lang="ja-JP" altLang="en-US"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広告中に以前訪れた観光地や地元の景観が出てくる、</a:t>
            </a:r>
            <a:endParaRPr kumimoji="1" lang="en-US" altLang="ja-JP"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r>
              <a:rPr kumimoji="1" lang="ja-JP" altLang="en-US" sz="2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広告中の登場人物と同じあるいは似たような体験をしたなどということ。</a:t>
            </a:r>
          </a:p>
          <a:p>
            <a:endParaRPr kumimoji="1"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normAutofit lnSpcReduction="10000"/>
          </a:bodyPr>
          <a:lstStyle/>
          <a:p>
            <a:fld id="{6D22F896-40B5-4ADD-8801-0D06FADFA095}" type="slidenum">
              <a:rPr lang="en-US" smtClean="0"/>
              <a:pPr/>
              <a:t>27</a:t>
            </a:fld>
            <a:endParaRPr lang="en-US" dirty="0"/>
          </a:p>
        </p:txBody>
      </p:sp>
    </p:spTree>
    <p:extLst>
      <p:ext uri="{BB962C8B-B14F-4D97-AF65-F5344CB8AC3E}">
        <p14:creationId xmlns:p14="http://schemas.microsoft.com/office/powerpoint/2010/main" val="11890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41662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仮説導出</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318082" y="1111424"/>
            <a:ext cx="9458597" cy="523220"/>
          </a:xfrm>
          <a:prstGeom prst="rect">
            <a:avLst/>
          </a:prstGeom>
          <a:noFill/>
        </p:spPr>
        <p:txBody>
          <a:bodyPr wrap="square" rtlCol="0">
            <a:spAutoFit/>
          </a:bodyPr>
          <a:lstStyle/>
          <a:p>
            <a:r>
              <a:rPr kumimoji="1" lang="ja-JP" altLang="en-US" sz="2800" u="sng" dirty="0">
                <a:latin typeface="Meiryo UI" panose="020B0604030504040204" pitchFamily="50" charset="-128"/>
                <a:ea typeface="Meiryo UI" panose="020B0604030504040204" pitchFamily="50" charset="-128"/>
                <a:cs typeface="Meiryo UI" panose="020B0604030504040204" pitchFamily="50" charset="-128"/>
              </a:rPr>
              <a:t>パロディ広告中のキャラクターは、原作とは異なる言動をする</a:t>
            </a:r>
            <a:endParaRPr kumimoji="1" lang="en-US" altLang="ja-JP" sz="2800" u="sng"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右中かっこ 5"/>
          <p:cNvSpPr/>
          <p:nvPr/>
        </p:nvSpPr>
        <p:spPr>
          <a:xfrm>
            <a:off x="6858156" y="2046532"/>
            <a:ext cx="501013" cy="3432469"/>
          </a:xfrm>
          <a:prstGeom prst="rightBrace">
            <a:avLst>
              <a:gd name="adj1" fmla="val 8333"/>
              <a:gd name="adj2" fmla="val 23706"/>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p:cNvSpPr txBox="1"/>
          <p:nvPr/>
        </p:nvSpPr>
        <p:spPr>
          <a:xfrm>
            <a:off x="7359169" y="2412986"/>
            <a:ext cx="3679372" cy="830997"/>
          </a:xfrm>
          <a:prstGeom prst="rect">
            <a:avLst/>
          </a:prstGeom>
          <a:noFill/>
        </p:spPr>
        <p:txBody>
          <a:bodyPr wrap="square" rtlCol="0">
            <a:spAutoFit/>
          </a:bodyPr>
          <a:lstStyle/>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視聴者</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自分たちの生活</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に</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近しい存在になる</a:t>
            </a:r>
          </a:p>
        </p:txBody>
      </p:sp>
      <p:sp>
        <p:nvSpPr>
          <p:cNvPr id="11" name="角丸四角形 10"/>
          <p:cNvSpPr/>
          <p:nvPr/>
        </p:nvSpPr>
        <p:spPr>
          <a:xfrm>
            <a:off x="2167350" y="5861087"/>
            <a:ext cx="7224844" cy="633881"/>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自分との類似性が印象に関わってくるのではないか</a:t>
            </a:r>
            <a:endPar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851968" y="1904343"/>
            <a:ext cx="5513616" cy="3293209"/>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例えば</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a:t>
            </a: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ちびまる子ちゃんが</a:t>
            </a:r>
            <a:r>
              <a:rPr kumimoji="1" lang="ja-JP" altLang="en-US" sz="2400" b="1" u="sng" dirty="0">
                <a:latin typeface="Meiryo UI" panose="020B0604030504040204" pitchFamily="50" charset="-128"/>
                <a:ea typeface="Meiryo UI" panose="020B0604030504040204" pitchFamily="50" charset="-128"/>
                <a:cs typeface="Meiryo UI" panose="020B0604030504040204" pitchFamily="50" charset="-128"/>
              </a:rPr>
              <a:t>車を運転する</a:t>
            </a:r>
            <a:endParaRPr kumimoji="1" lang="en-US" altLang="ja-JP" sz="2400" b="1" u="sng"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桃太郎たちが</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400" b="1" u="sng" dirty="0">
                <a:latin typeface="Meiryo UI" panose="020B0604030504040204" pitchFamily="50" charset="-128"/>
                <a:ea typeface="Meiryo UI" panose="020B0604030504040204" pitchFamily="50" charset="-128"/>
                <a:cs typeface="Meiryo UI" panose="020B0604030504040204" pitchFamily="50" charset="-128"/>
              </a:rPr>
              <a:t>スマートフォンを手に取る</a:t>
            </a:r>
            <a:endParaRPr kumimoji="1" lang="en-US" altLang="ja-JP" sz="2400" b="1" u="sng"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ハイジやクララ</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が</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400" b="1" u="sng" dirty="0" smtClean="0">
                <a:latin typeface="Meiryo UI" panose="020B0604030504040204" pitchFamily="50" charset="-128"/>
                <a:ea typeface="Meiryo UI" panose="020B0604030504040204" pitchFamily="50" charset="-128"/>
                <a:cs typeface="Meiryo UI" panose="020B0604030504040204" pitchFamily="50" charset="-128"/>
              </a:rPr>
              <a:t>現代風のしゃべり方</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をする</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normAutofit lnSpcReduction="10000"/>
          </a:bodyPr>
          <a:lstStyle/>
          <a:p>
            <a:fld id="{6D22F896-40B5-4ADD-8801-0D06FADFA095}" type="slidenum">
              <a:rPr lang="en-US" smtClean="0"/>
              <a:pPr/>
              <a:t>28</a:t>
            </a:fld>
            <a:endParaRPr lang="en-US" dirty="0"/>
          </a:p>
        </p:txBody>
      </p:sp>
      <p:sp>
        <p:nvSpPr>
          <p:cNvPr id="14" name="テキスト ボックス 13"/>
          <p:cNvSpPr txBox="1"/>
          <p:nvPr/>
        </p:nvSpPr>
        <p:spPr>
          <a:xfrm>
            <a:off x="7572956" y="4099882"/>
            <a:ext cx="3465585" cy="523220"/>
          </a:xfrm>
          <a:prstGeom prst="rect">
            <a:avLst/>
          </a:prstGeom>
          <a:noFill/>
        </p:spPr>
        <p:txBody>
          <a:bodyPr wrap="square" rtlCol="0">
            <a:spAutoFit/>
          </a:bodyPr>
          <a:lstStyle/>
          <a:p>
            <a:r>
              <a:rPr kumimoji="1" lang="ja-JP" altLang="en-US" sz="2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類似性</a:t>
            </a:r>
            <a:r>
              <a:rPr kumimoji="1" lang="ja-JP" altLang="en-US" sz="2800" b="1"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を認知している</a:t>
            </a:r>
            <a:endParaRPr kumimoji="1" lang="ja-JP" altLang="en-US" sz="2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ストライプ矢印 8">
            <a:extLst>
              <a:ext uri="{FF2B5EF4-FFF2-40B4-BE49-F238E27FC236}">
                <a16:creationId xmlns:a16="http://schemas.microsoft.com/office/drawing/2014/main" id="{31031BAD-0D1C-49DD-B9F6-994BE91F4E9E}"/>
              </a:ext>
            </a:extLst>
          </p:cNvPr>
          <p:cNvSpPr/>
          <p:nvPr/>
        </p:nvSpPr>
        <p:spPr>
          <a:xfrm rot="5400000">
            <a:off x="8892205" y="3051925"/>
            <a:ext cx="827084" cy="1181687"/>
          </a:xfrm>
          <a:prstGeom prst="stripedRightArrow">
            <a:avLst/>
          </a:prstGeom>
          <a:gradFill flip="none" rotWithShape="1">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066439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50806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仮説導出</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1587090" y="2551837"/>
            <a:ext cx="8944796" cy="1754326"/>
          </a:xfrm>
          <a:prstGeom prst="rect">
            <a:avLst/>
          </a:prstGeom>
          <a:noFill/>
        </p:spPr>
        <p:txBody>
          <a:bodyPr wrap="square" rtlCol="0">
            <a:spAutoFit/>
          </a:bodyPr>
          <a:lstStyle/>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本研究</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に</a:t>
            </a:r>
            <a:r>
              <a:rPr kumimoji="1" lang="ja-JP" altLang="en-US" sz="2800">
                <a:latin typeface="Meiryo UI" panose="020B0604030504040204" pitchFamily="50" charset="-128"/>
                <a:ea typeface="Meiryo UI" panose="020B0604030504040204" pitchFamily="50" charset="-128"/>
                <a:cs typeface="Meiryo UI" panose="020B0604030504040204" pitchFamily="50" charset="-128"/>
              </a:rPr>
              <a:t>おける類似性の</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定義</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　　パロディ広告の内容（登場</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人物</a:t>
            </a:r>
            <a:r>
              <a:rPr kumimoji="1" lang="ja-JP" altLang="en-US" sz="2800">
                <a:latin typeface="Meiryo UI" panose="020B0604030504040204" pitchFamily="50" charset="-128"/>
                <a:ea typeface="Meiryo UI" panose="020B0604030504040204" pitchFamily="50" charset="-128"/>
                <a:cs typeface="Meiryo UI" panose="020B0604030504040204" pitchFamily="50" charset="-128"/>
              </a:rPr>
              <a:t>のやりとり行動やセリフ）が</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　　自分自身の生活に似ていると感じること。</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29</a:t>
            </a:fld>
            <a:endParaRPr lang="en-US" dirty="0"/>
          </a:p>
        </p:txBody>
      </p:sp>
    </p:spTree>
    <p:extLst>
      <p:ext uri="{BB962C8B-B14F-4D97-AF65-F5344CB8AC3E}">
        <p14:creationId xmlns:p14="http://schemas.microsoft.com/office/powerpoint/2010/main" val="3168745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雲形吹き出し 21"/>
          <p:cNvSpPr/>
          <p:nvPr/>
        </p:nvSpPr>
        <p:spPr>
          <a:xfrm>
            <a:off x="6202534" y="515052"/>
            <a:ext cx="4434601" cy="1422449"/>
          </a:xfrm>
          <a:prstGeom prst="cloudCallout">
            <a:avLst>
              <a:gd name="adj1" fmla="val -31378"/>
              <a:gd name="adj2" fmla="val 75840"/>
            </a:avLst>
          </a:prstGeom>
          <a:gradFill>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34" charset="-128"/>
                <a:ea typeface="Meiryo UI" panose="020B0604030504040204" pitchFamily="34" charset="-128"/>
              </a:rPr>
              <a:t>パロディ広告がいっぱい</a:t>
            </a:r>
            <a:endParaRPr kumimoji="1" lang="en-US" altLang="ja-JP" sz="2400" dirty="0">
              <a:solidFill>
                <a:schemeClr val="tx1"/>
              </a:solidFill>
              <a:latin typeface="Meiryo UI" panose="020B0604030504040204" pitchFamily="34" charset="-128"/>
              <a:ea typeface="Meiryo UI" panose="020B0604030504040204" pitchFamily="34" charset="-128"/>
            </a:endParaRPr>
          </a:p>
        </p:txBody>
      </p:sp>
      <p:pic>
        <p:nvPicPr>
          <p:cNvPr id="7" name="図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61693" y="2474793"/>
            <a:ext cx="2049696" cy="1465062"/>
          </a:xfrm>
          <a:prstGeom prst="rect">
            <a:avLst/>
          </a:prstGeom>
        </p:spPr>
      </p:pic>
      <p:sp>
        <p:nvSpPr>
          <p:cNvPr id="3" name="テキスト ボックス 2"/>
          <p:cNvSpPr txBox="1"/>
          <p:nvPr/>
        </p:nvSpPr>
        <p:spPr>
          <a:xfrm>
            <a:off x="287382" y="365759"/>
            <a:ext cx="2364377"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3" name="図 1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51386" y="2474793"/>
            <a:ext cx="2068459" cy="1449118"/>
          </a:xfrm>
          <a:prstGeom prst="rect">
            <a:avLst/>
          </a:prstGeom>
        </p:spPr>
      </p:pic>
      <p:pic>
        <p:nvPicPr>
          <p:cNvPr id="14" name="図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49666" y="4667095"/>
            <a:ext cx="2061723" cy="1460683"/>
          </a:xfrm>
          <a:prstGeom prst="rect">
            <a:avLst/>
          </a:prstGeom>
        </p:spPr>
      </p:pic>
      <p:pic>
        <p:nvPicPr>
          <p:cNvPr id="15" name="図 14"/>
          <p:cNvPicPr>
            <a:picLocks noChangeAspect="1"/>
          </p:cNvPicPr>
          <p:nvPr/>
        </p:nvPicPr>
        <p:blipFill rotWithShape="1">
          <a:blip r:embed="rId5" cstate="email">
            <a:extLst>
              <a:ext uri="{28A0092B-C50C-407E-A947-70E740481C1C}">
                <a14:useLocalDpi xmlns:a14="http://schemas.microsoft.com/office/drawing/2010/main"/>
              </a:ext>
            </a:extLst>
          </a:blip>
          <a:srcRect b="-1507"/>
          <a:stretch/>
        </p:blipFill>
        <p:spPr>
          <a:xfrm>
            <a:off x="7243699" y="2474793"/>
            <a:ext cx="2030931" cy="1496302"/>
          </a:xfrm>
          <a:prstGeom prst="rect">
            <a:avLst/>
          </a:prstGeom>
        </p:spPr>
      </p:pic>
      <p:pic>
        <p:nvPicPr>
          <p:cNvPr id="17" name="図 16"/>
          <p:cNvPicPr>
            <a:picLocks noChangeAspect="1"/>
          </p:cNvPicPr>
          <p:nvPr/>
        </p:nvPicPr>
        <p:blipFill rotWithShape="1">
          <a:blip r:embed="rId6" cstate="email">
            <a:extLst>
              <a:ext uri="{28A0092B-C50C-407E-A947-70E740481C1C}">
                <a14:useLocalDpi xmlns:a14="http://schemas.microsoft.com/office/drawing/2010/main"/>
              </a:ext>
            </a:extLst>
          </a:blip>
          <a:srcRect b="-668"/>
          <a:stretch/>
        </p:blipFill>
        <p:spPr>
          <a:xfrm>
            <a:off x="7243699" y="4672304"/>
            <a:ext cx="2030931" cy="1461609"/>
          </a:xfrm>
          <a:prstGeom prst="rect">
            <a:avLst/>
          </a:prstGeom>
        </p:spPr>
      </p:pic>
      <p:pic>
        <p:nvPicPr>
          <p:cNvPr id="18" name="図 17"/>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054100" y="4660490"/>
            <a:ext cx="2078082" cy="1449118"/>
          </a:xfrm>
          <a:prstGeom prst="rect">
            <a:avLst/>
          </a:prstGeom>
        </p:spPr>
      </p:pic>
      <p:sp>
        <p:nvSpPr>
          <p:cNvPr id="23" name="テキスト ボックス 22"/>
          <p:cNvSpPr txBox="1"/>
          <p:nvPr/>
        </p:nvSpPr>
        <p:spPr>
          <a:xfrm>
            <a:off x="-14514" y="1937501"/>
            <a:ext cx="2801984" cy="461665"/>
          </a:xfrm>
          <a:prstGeom prst="rect">
            <a:avLst/>
          </a:prstGeom>
          <a:noFill/>
        </p:spPr>
        <p:txBody>
          <a:bodyPr wrap="square" rtlCol="0">
            <a:spAutoFit/>
          </a:bodyPr>
          <a:lstStyle/>
          <a:p>
            <a:r>
              <a:rPr kumimoji="1" lang="ja-JP" altLang="en-US" sz="2400" u="sng">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パロディ広告一部</a:t>
            </a:r>
            <a:endParaRPr kumimoji="1" lang="ja-JP" altLang="en-US" sz="2400" u="sng" dirty="0">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3</a:t>
            </a:fld>
            <a:endParaRPr lang="en-US" dirty="0"/>
          </a:p>
        </p:txBody>
      </p:sp>
    </p:spTree>
    <p:extLst>
      <p:ext uri="{BB962C8B-B14F-4D97-AF65-F5344CB8AC3E}">
        <p14:creationId xmlns:p14="http://schemas.microsoft.com/office/powerpoint/2010/main" val="35148872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楕円 11"/>
          <p:cNvSpPr/>
          <p:nvPr/>
        </p:nvSpPr>
        <p:spPr>
          <a:xfrm>
            <a:off x="1524434" y="1597758"/>
            <a:ext cx="3060000" cy="3060000"/>
          </a:xfrm>
          <a:prstGeom prst="ellipse">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a:solidFill>
                  <a:schemeClr val="tx1"/>
                </a:solidFill>
                <a:latin typeface="Meiryo UI" panose="020B0604030504040204" pitchFamily="50" charset="-128"/>
                <a:ea typeface="Meiryo UI" panose="020B0604030504040204" pitchFamily="50" charset="-128"/>
                <a:cs typeface="Meiryo UI" panose="020B0604030504040204" pitchFamily="50" charset="-128"/>
              </a:rPr>
              <a:t>類似性</a:t>
            </a:r>
            <a:endParaRPr kumimoji="1" lang="en-US" altLang="ja-JP" sz="4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楕円 12"/>
          <p:cNvSpPr/>
          <p:nvPr/>
        </p:nvSpPr>
        <p:spPr>
          <a:xfrm>
            <a:off x="7116009" y="1597758"/>
            <a:ext cx="3060000" cy="30600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意外性</a:t>
            </a:r>
          </a:p>
        </p:txBody>
      </p:sp>
      <p:sp>
        <p:nvSpPr>
          <p:cNvPr id="6" name="テキスト ボックス 5"/>
          <p:cNvSpPr txBox="1"/>
          <p:nvPr/>
        </p:nvSpPr>
        <p:spPr>
          <a:xfrm>
            <a:off x="287383" y="365759"/>
            <a:ext cx="241662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仮説導出</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スライド番号プレースホルダー 2"/>
          <p:cNvSpPr>
            <a:spLocks noGrp="1"/>
          </p:cNvSpPr>
          <p:nvPr>
            <p:ph type="sldNum" sz="quarter" idx="12"/>
          </p:nvPr>
        </p:nvSpPr>
        <p:spPr/>
        <p:txBody>
          <a:bodyPr>
            <a:normAutofit lnSpcReduction="10000"/>
          </a:bodyPr>
          <a:lstStyle/>
          <a:p>
            <a:fld id="{6D22F896-40B5-4ADD-8801-0D06FADFA095}" type="slidenum">
              <a:rPr lang="en-US" smtClean="0"/>
              <a:pPr/>
              <a:t>30</a:t>
            </a:fld>
            <a:endParaRPr lang="en-US" dirty="0"/>
          </a:p>
        </p:txBody>
      </p:sp>
      <p:sp>
        <p:nvSpPr>
          <p:cNvPr id="2" name="加算記号 1">
            <a:extLst>
              <a:ext uri="{FF2B5EF4-FFF2-40B4-BE49-F238E27FC236}">
                <a16:creationId xmlns:a16="http://schemas.microsoft.com/office/drawing/2014/main" id="{53D18CE3-05DD-F246-B003-1C48480EE9AC}"/>
              </a:ext>
            </a:extLst>
          </p:cNvPr>
          <p:cNvSpPr/>
          <p:nvPr/>
        </p:nvSpPr>
        <p:spPr>
          <a:xfrm>
            <a:off x="5401332" y="2763802"/>
            <a:ext cx="1131027" cy="107017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AC5FD704-6DA6-274F-BEB3-E3C6F8D405E0}"/>
              </a:ext>
            </a:extLst>
          </p:cNvPr>
          <p:cNvSpPr/>
          <p:nvPr/>
        </p:nvSpPr>
        <p:spPr>
          <a:xfrm>
            <a:off x="2185260" y="5269424"/>
            <a:ext cx="7563173" cy="9027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パロディ広告を見て感じる類似性は</a:t>
            </a:r>
            <a:endParaRPr kumimoji="1" lang="en-US" altLang="ja-JP"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2800">
                <a:solidFill>
                  <a:schemeClr val="bg1"/>
                </a:solidFill>
                <a:latin typeface="Meiryo UI" panose="020B0604030504040204" pitchFamily="50" charset="-128"/>
                <a:ea typeface="Meiryo UI" panose="020B0604030504040204" pitchFamily="50" charset="-128"/>
                <a:cs typeface="Meiryo UI" panose="020B0604030504040204" pitchFamily="50" charset="-128"/>
              </a:rPr>
              <a:t>意外性に付随している</a:t>
            </a:r>
            <a:endParaRPr kumimoji="1" lang="ja-JP" altLang="en-US" sz="2800"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973015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20CFEBC-95E8-4F36-8A1C-380C4DF86E2A}"/>
              </a:ext>
            </a:extLst>
          </p:cNvPr>
          <p:cNvSpPr>
            <a:spLocks noGrp="1"/>
          </p:cNvSpPr>
          <p:nvPr>
            <p:ph type="sldNum" sz="quarter" idx="12"/>
          </p:nvPr>
        </p:nvSpPr>
        <p:spPr/>
        <p:txBody>
          <a:bodyPr>
            <a:normAutofit lnSpcReduction="10000"/>
          </a:bodyPr>
          <a:lstStyle/>
          <a:p>
            <a:fld id="{6D22F896-40B5-4ADD-8801-0D06FADFA095}" type="slidenum">
              <a:rPr lang="en-US" smtClean="0"/>
              <a:pPr/>
              <a:t>31</a:t>
            </a:fld>
            <a:endParaRPr lang="en-US" dirty="0"/>
          </a:p>
        </p:txBody>
      </p:sp>
      <p:sp>
        <p:nvSpPr>
          <p:cNvPr id="3" name="テキスト ボックス 2">
            <a:extLst>
              <a:ext uri="{FF2B5EF4-FFF2-40B4-BE49-F238E27FC236}">
                <a16:creationId xmlns:a16="http://schemas.microsoft.com/office/drawing/2014/main" id="{5FB7662D-A13D-4A98-895D-B7AE404A82FE}"/>
              </a:ext>
            </a:extLst>
          </p:cNvPr>
          <p:cNvSpPr txBox="1"/>
          <p:nvPr/>
        </p:nvSpPr>
        <p:spPr>
          <a:xfrm>
            <a:off x="1046922" y="1563757"/>
            <a:ext cx="184731" cy="369332"/>
          </a:xfrm>
          <a:prstGeom prst="rect">
            <a:avLst/>
          </a:prstGeom>
          <a:noFill/>
        </p:spPr>
        <p:txBody>
          <a:bodyPr wrap="none" rtlCol="0">
            <a:spAutoFit/>
          </a:bodyPr>
          <a:lstStyle/>
          <a:p>
            <a:endParaRPr kumimoji="1" lang="ja-JP" altLang="en-US" dirty="0"/>
          </a:p>
        </p:txBody>
      </p:sp>
      <p:pic>
        <p:nvPicPr>
          <p:cNvPr id="4" name="図 3">
            <a:extLst>
              <a:ext uri="{FF2B5EF4-FFF2-40B4-BE49-F238E27FC236}">
                <a16:creationId xmlns:a16="http://schemas.microsoft.com/office/drawing/2014/main" id="{F970FB01-DA9C-4A50-8A9F-899E81AA89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4675" y="1864695"/>
            <a:ext cx="2016950" cy="1176627"/>
          </a:xfrm>
          <a:prstGeom prst="rect">
            <a:avLst/>
          </a:prstGeom>
        </p:spPr>
      </p:pic>
      <p:sp>
        <p:nvSpPr>
          <p:cNvPr id="6" name="正方形/長方形 5">
            <a:extLst>
              <a:ext uri="{FF2B5EF4-FFF2-40B4-BE49-F238E27FC236}">
                <a16:creationId xmlns:a16="http://schemas.microsoft.com/office/drawing/2014/main" id="{CBFD3692-9685-44DF-AAA7-F8A29A552DFE}"/>
              </a:ext>
            </a:extLst>
          </p:cNvPr>
          <p:cNvSpPr/>
          <p:nvPr/>
        </p:nvSpPr>
        <p:spPr>
          <a:xfrm>
            <a:off x="6180686" y="1864695"/>
            <a:ext cx="1574632" cy="6504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意外性</a:t>
            </a:r>
          </a:p>
        </p:txBody>
      </p:sp>
      <p:sp>
        <p:nvSpPr>
          <p:cNvPr id="7" name="テキスト ボックス 6">
            <a:extLst>
              <a:ext uri="{FF2B5EF4-FFF2-40B4-BE49-F238E27FC236}">
                <a16:creationId xmlns:a16="http://schemas.microsoft.com/office/drawing/2014/main" id="{6DC8566C-6126-4AB3-BC8D-691DEB96559C}"/>
              </a:ext>
            </a:extLst>
          </p:cNvPr>
          <p:cNvSpPr txBox="1"/>
          <p:nvPr/>
        </p:nvSpPr>
        <p:spPr>
          <a:xfrm>
            <a:off x="7684240" y="1851968"/>
            <a:ext cx="1643399" cy="646331"/>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・原作とのずれ</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・不協和の認識</a:t>
            </a:r>
            <a:endParaRPr kumimoji="1" lang="en-US" altLang="ja-JP"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9A464ED-041B-45AE-8EBF-FB7D6CC323F8}"/>
              </a:ext>
            </a:extLst>
          </p:cNvPr>
          <p:cNvSpPr/>
          <p:nvPr/>
        </p:nvSpPr>
        <p:spPr>
          <a:xfrm>
            <a:off x="8591092" y="3254967"/>
            <a:ext cx="2487725" cy="1151630"/>
          </a:xfrm>
          <a:prstGeom prst="rect">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latin typeface="Meiryo UI" panose="020B0604030504040204" pitchFamily="50" charset="-128"/>
                <a:ea typeface="Meiryo UI" panose="020B0604030504040204" pitchFamily="50" charset="-128"/>
              </a:rPr>
              <a:t>自分との</a:t>
            </a:r>
            <a:endParaRPr kumimoji="1" lang="en-US" altLang="ja-JP" sz="2800" dirty="0">
              <a:solidFill>
                <a:schemeClr val="tx1"/>
              </a:solidFill>
              <a:latin typeface="Meiryo UI" panose="020B0604030504040204" pitchFamily="50" charset="-128"/>
              <a:ea typeface="Meiryo UI" panose="020B0604030504040204" pitchFamily="50" charset="-128"/>
            </a:endParaRPr>
          </a:p>
          <a:p>
            <a:pPr algn="ctr"/>
            <a:r>
              <a:rPr kumimoji="1" lang="ja-JP" altLang="en-US" sz="2800">
                <a:solidFill>
                  <a:schemeClr val="tx1"/>
                </a:solidFill>
                <a:latin typeface="Meiryo UI" panose="020B0604030504040204" pitchFamily="50" charset="-128"/>
                <a:ea typeface="Meiryo UI" panose="020B0604030504040204" pitchFamily="50" charset="-128"/>
              </a:rPr>
              <a:t>類似性</a:t>
            </a:r>
            <a:endParaRPr kumimoji="1" lang="ja-JP" altLang="en-US" sz="2800" dirty="0">
              <a:solidFill>
                <a:schemeClr val="tx1"/>
              </a:solidFill>
              <a:latin typeface="Meiryo UI" panose="020B0604030504040204" pitchFamily="50" charset="-128"/>
              <a:ea typeface="Meiryo UI" panose="020B0604030504040204" pitchFamily="50" charset="-128"/>
            </a:endParaRPr>
          </a:p>
        </p:txBody>
      </p:sp>
      <p:sp>
        <p:nvSpPr>
          <p:cNvPr id="11" name="矢印: 右 10">
            <a:extLst>
              <a:ext uri="{FF2B5EF4-FFF2-40B4-BE49-F238E27FC236}">
                <a16:creationId xmlns:a16="http://schemas.microsoft.com/office/drawing/2014/main" id="{ECF32E97-1288-4751-B315-3E68DC759881}"/>
              </a:ext>
            </a:extLst>
          </p:cNvPr>
          <p:cNvSpPr/>
          <p:nvPr/>
        </p:nvSpPr>
        <p:spPr>
          <a:xfrm rot="5400000">
            <a:off x="5538084" y="3517858"/>
            <a:ext cx="2627905" cy="8494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V 字型 12">
            <a:extLst>
              <a:ext uri="{FF2B5EF4-FFF2-40B4-BE49-F238E27FC236}">
                <a16:creationId xmlns:a16="http://schemas.microsoft.com/office/drawing/2014/main" id="{F00B2A65-CA70-4014-8B56-4B9919B7A1A5}"/>
              </a:ext>
            </a:extLst>
          </p:cNvPr>
          <p:cNvSpPr/>
          <p:nvPr/>
        </p:nvSpPr>
        <p:spPr>
          <a:xfrm rot="10800000">
            <a:off x="6788003" y="3235122"/>
            <a:ext cx="1675969" cy="1171474"/>
          </a:xfrm>
          <a:prstGeom prst="notchedRightArrow">
            <a:avLst/>
          </a:prstGeom>
          <a:solidFill>
            <a:srgbClr val="FF509A"/>
          </a:solid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a:extLst>
              <a:ext uri="{FF2B5EF4-FFF2-40B4-BE49-F238E27FC236}">
                <a16:creationId xmlns:a16="http://schemas.microsoft.com/office/drawing/2014/main" id="{72E46F8A-EAFC-4B45-A843-5D3C9CB1768D}"/>
              </a:ext>
            </a:extLst>
          </p:cNvPr>
          <p:cNvSpPr txBox="1"/>
          <p:nvPr/>
        </p:nvSpPr>
        <p:spPr>
          <a:xfrm>
            <a:off x="7125337" y="3429000"/>
            <a:ext cx="1187549" cy="707886"/>
          </a:xfrm>
          <a:prstGeom prst="rect">
            <a:avLst/>
          </a:prstGeom>
          <a:noFill/>
        </p:spPr>
        <p:txBody>
          <a:bodyPr wrap="square" rtlCol="0">
            <a:spAutoFit/>
          </a:bodyPr>
          <a:lstStyle/>
          <a:p>
            <a:r>
              <a:rPr kumimoji="1" lang="ja-JP" altLang="en-US" sz="4000" b="1" dirty="0">
                <a:latin typeface="Meiryo UI" panose="020B0604030504040204" pitchFamily="50" charset="-128"/>
                <a:ea typeface="Meiryo UI" panose="020B0604030504040204" pitchFamily="50" charset="-128"/>
              </a:rPr>
              <a:t>＋</a:t>
            </a:r>
            <a:r>
              <a:rPr kumimoji="1" lang="en-US" altLang="ja-JP" sz="4000" b="1" dirty="0">
                <a:latin typeface="Meiryo UI" panose="020B0604030504040204" pitchFamily="50" charset="-128"/>
                <a:ea typeface="Meiryo UI" panose="020B0604030504040204" pitchFamily="50" charset="-128"/>
              </a:rPr>
              <a:t>α</a:t>
            </a:r>
            <a:endParaRPr kumimoji="1" lang="ja-JP" altLang="en-US" sz="4000" b="1"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9FFB9C24-2C96-4DAD-9DAF-B2C7F74392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4674" y="1665849"/>
            <a:ext cx="2636952" cy="1827142"/>
          </a:xfrm>
          <a:prstGeom prst="rect">
            <a:avLst/>
          </a:prstGeom>
        </p:spPr>
      </p:pic>
      <p:pic>
        <p:nvPicPr>
          <p:cNvPr id="17" name="図 16">
            <a:extLst>
              <a:ext uri="{FF2B5EF4-FFF2-40B4-BE49-F238E27FC236}">
                <a16:creationId xmlns:a16="http://schemas.microsoft.com/office/drawing/2014/main" id="{82B579CE-29B3-40A4-A661-56AD0BF82C61}"/>
              </a:ext>
            </a:extLst>
          </p:cNvPr>
          <p:cNvPicPr>
            <a:picLocks noChangeAspect="1"/>
          </p:cNvPicPr>
          <p:nvPr/>
        </p:nvPicPr>
        <p:blipFill>
          <a:blip r:embed="rId4" cstate="email">
            <a:extLst>
              <a:ext uri="{28A0092B-C50C-407E-A947-70E740481C1C}">
                <a14:useLocalDpi xmlns:a14="http://schemas.microsoft.com/office/drawing/2010/main"/>
              </a:ext>
              <a:ext uri="{837473B0-CC2E-450A-ABE3-18F120FF3D39}">
                <a1611:picAttrSrcUrl xmlns="" xmlns:a1611="http://schemas.microsoft.com/office/drawing/2016/11/main" r:id="rId5"/>
              </a:ext>
            </a:extLst>
          </a:blip>
          <a:stretch>
            <a:fillRect/>
          </a:stretch>
        </p:blipFill>
        <p:spPr>
          <a:xfrm>
            <a:off x="2797928" y="3154436"/>
            <a:ext cx="2975407" cy="2264486"/>
          </a:xfrm>
          <a:prstGeom prst="rect">
            <a:avLst/>
          </a:prstGeom>
        </p:spPr>
      </p:pic>
      <p:sp>
        <p:nvSpPr>
          <p:cNvPr id="18" name="正方形/長方形 17">
            <a:extLst>
              <a:ext uri="{FF2B5EF4-FFF2-40B4-BE49-F238E27FC236}">
                <a16:creationId xmlns:a16="http://schemas.microsoft.com/office/drawing/2014/main" id="{D218C930-AA43-4D22-B0E1-BD42CF40F55D}"/>
              </a:ext>
            </a:extLst>
          </p:cNvPr>
          <p:cNvSpPr/>
          <p:nvPr/>
        </p:nvSpPr>
        <p:spPr>
          <a:xfrm>
            <a:off x="4514377" y="2465680"/>
            <a:ext cx="1723790" cy="923330"/>
          </a:xfrm>
          <a:prstGeom prst="rect">
            <a:avLst/>
          </a:prstGeom>
          <a:noFill/>
        </p:spPr>
        <p:txBody>
          <a:bodyPr wrap="square" lIns="91440" tIns="45720" rIns="91440" bIns="45720">
            <a:spAutoFit/>
          </a:bodyPr>
          <a:lstStyle/>
          <a:p>
            <a:pPr algn="ctr"/>
            <a:r>
              <a:rPr lang="ja-JP" altLang="en-US" sz="5400" b="1" cap="none" spc="0" dirty="0">
                <a:ln w="22225">
                  <a:solidFill>
                    <a:schemeClr val="accent2"/>
                  </a:solidFill>
                  <a:prstDash val="solid"/>
                </a:ln>
                <a:solidFill>
                  <a:schemeClr val="accent2">
                    <a:lumMod val="40000"/>
                    <a:lumOff val="60000"/>
                  </a:schemeClr>
                </a:solidFill>
                <a:effectLst/>
              </a:rPr>
              <a:t>！？</a:t>
            </a:r>
          </a:p>
        </p:txBody>
      </p:sp>
      <p:sp>
        <p:nvSpPr>
          <p:cNvPr id="21" name="テキスト ボックス 20">
            <a:extLst>
              <a:ext uri="{FF2B5EF4-FFF2-40B4-BE49-F238E27FC236}">
                <a16:creationId xmlns:a16="http://schemas.microsoft.com/office/drawing/2014/main" id="{24DCD4AE-CEF9-4983-8049-7DABC6D930AE}"/>
              </a:ext>
            </a:extLst>
          </p:cNvPr>
          <p:cNvSpPr txBox="1"/>
          <p:nvPr/>
        </p:nvSpPr>
        <p:spPr>
          <a:xfrm>
            <a:off x="9124939" y="4495592"/>
            <a:ext cx="1412566" cy="923330"/>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・会話の内容</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・行動</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・しゃべり方</a:t>
            </a:r>
          </a:p>
        </p:txBody>
      </p:sp>
      <p:sp>
        <p:nvSpPr>
          <p:cNvPr id="22" name="思考の吹き出し: 雲形 21">
            <a:extLst>
              <a:ext uri="{FF2B5EF4-FFF2-40B4-BE49-F238E27FC236}">
                <a16:creationId xmlns:a16="http://schemas.microsoft.com/office/drawing/2014/main" id="{3A9927EC-7B66-4F61-BC6A-624E8890FCE1}"/>
              </a:ext>
            </a:extLst>
          </p:cNvPr>
          <p:cNvSpPr/>
          <p:nvPr/>
        </p:nvSpPr>
        <p:spPr>
          <a:xfrm>
            <a:off x="3321355" y="1083802"/>
            <a:ext cx="2642123" cy="1227990"/>
          </a:xfrm>
          <a:prstGeom prst="cloudCallout">
            <a:avLst>
              <a:gd name="adj1" fmla="val -5739"/>
              <a:gd name="adj2" fmla="val 86602"/>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solidFill>
                <a:latin typeface="Meiryo UI" panose="020B0604030504040204" pitchFamily="50" charset="-128"/>
                <a:ea typeface="Meiryo UI" panose="020B0604030504040204" pitchFamily="50" charset="-128"/>
              </a:rPr>
              <a:t>原作の</a:t>
            </a:r>
            <a:endParaRPr kumimoji="1" lang="en-US" altLang="ja-JP" dirty="0">
              <a:solidFill>
                <a:schemeClr val="bg1"/>
              </a:solidFill>
              <a:latin typeface="Meiryo UI" panose="020B0604030504040204" pitchFamily="50" charset="-128"/>
              <a:ea typeface="Meiryo UI" panose="020B0604030504040204" pitchFamily="50" charset="-128"/>
            </a:endParaRPr>
          </a:p>
          <a:p>
            <a:pPr algn="ctr"/>
            <a:r>
              <a:rPr kumimoji="1" lang="ja-JP" altLang="en-US" dirty="0">
                <a:solidFill>
                  <a:schemeClr val="bg1"/>
                </a:solidFill>
                <a:latin typeface="Meiryo UI" panose="020B0604030504040204" pitchFamily="50" charset="-128"/>
                <a:ea typeface="Meiryo UI" panose="020B0604030504040204" pitchFamily="50" charset="-128"/>
              </a:rPr>
              <a:t>ハイジ</a:t>
            </a:r>
            <a:r>
              <a:rPr kumimoji="1" lang="ja-JP" altLang="en-US">
                <a:solidFill>
                  <a:schemeClr val="bg1"/>
                </a:solidFill>
                <a:latin typeface="Meiryo UI" panose="020B0604030504040204" pitchFamily="50" charset="-128"/>
                <a:ea typeface="Meiryo UI" panose="020B0604030504040204" pitchFamily="50" charset="-128"/>
              </a:rPr>
              <a:t>と違う！</a:t>
            </a:r>
            <a:endParaRPr kumimoji="1" lang="ja-JP" altLang="en-US" dirty="0">
              <a:solidFill>
                <a:schemeClr val="bg1"/>
              </a:solidFill>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287382" y="365759"/>
            <a:ext cx="3847295"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仮説導出▷まとめ</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a:extLst>
              <a:ext uri="{FF2B5EF4-FFF2-40B4-BE49-F238E27FC236}">
                <a16:creationId xmlns:a16="http://schemas.microsoft.com/office/drawing/2014/main" id="{CBFD3692-9685-44DF-AAA7-F8A29A552DFE}"/>
              </a:ext>
            </a:extLst>
          </p:cNvPr>
          <p:cNvSpPr/>
          <p:nvPr/>
        </p:nvSpPr>
        <p:spPr>
          <a:xfrm>
            <a:off x="6071922" y="5370035"/>
            <a:ext cx="1647190" cy="636889"/>
          </a:xfrm>
          <a:prstGeom prst="rect">
            <a:avLst/>
          </a:prstGeom>
          <a:solidFill>
            <a:schemeClr val="bg1"/>
          </a:solidFill>
          <a:ln>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印象</a:t>
            </a:r>
          </a:p>
        </p:txBody>
      </p:sp>
      <p:sp>
        <p:nvSpPr>
          <p:cNvPr id="9" name="テキスト ボックス 8">
            <a:extLst>
              <a:ext uri="{FF2B5EF4-FFF2-40B4-BE49-F238E27FC236}">
                <a16:creationId xmlns:a16="http://schemas.microsoft.com/office/drawing/2014/main" id="{043074CB-4CB2-234D-95E0-181D5B122CCC}"/>
              </a:ext>
            </a:extLst>
          </p:cNvPr>
          <p:cNvSpPr txBox="1"/>
          <p:nvPr/>
        </p:nvSpPr>
        <p:spPr>
          <a:xfrm>
            <a:off x="5128316" y="2927345"/>
            <a:ext cx="504972" cy="307777"/>
          </a:xfrm>
          <a:prstGeom prst="rect">
            <a:avLst/>
          </a:prstGeom>
          <a:noFill/>
        </p:spPr>
        <p:txBody>
          <a:bodyPr wrap="square" rtlCol="0">
            <a:spAutoFit/>
          </a:bodyPr>
          <a:lstStyle/>
          <a:p>
            <a:r>
              <a:rPr kumimoji="1" lang="ja-JP" altLang="en-US" sz="1400">
                <a:latin typeface="Meiryo UI" panose="020B0604030504040204" pitchFamily="34" charset="-128"/>
                <a:ea typeface="Meiryo UI" panose="020B0604030504040204" pitchFamily="34" charset="-128"/>
              </a:rPr>
              <a:t>驚く</a:t>
            </a:r>
          </a:p>
        </p:txBody>
      </p:sp>
    </p:spTree>
    <p:extLst>
      <p:ext uri="{BB962C8B-B14F-4D97-AF65-F5344CB8AC3E}">
        <p14:creationId xmlns:p14="http://schemas.microsoft.com/office/powerpoint/2010/main" val="3632389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41662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仮説</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1484222" y="2715608"/>
            <a:ext cx="9150532" cy="1569660"/>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自分</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自身の</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日常生活に類似性があるパロディ広告と</a:t>
            </a:r>
            <a:endParaRPr kumimoji="1" lang="en-US" altLang="ja-JP" sz="32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類似性がないパロディ広告では</a:t>
            </a:r>
            <a:endParaRPr kumimoji="1" lang="en-US" altLang="ja-JP" sz="3200" dirty="0">
              <a:latin typeface="Meiryo UI" panose="020B0604030504040204" pitchFamily="50" charset="-128"/>
              <a:ea typeface="Meiryo UI" panose="020B0604030504040204" pitchFamily="50" charset="-128"/>
              <a:cs typeface="Meiryo UI" panose="020B0604030504040204" pitchFamily="50" charset="-128"/>
            </a:endParaRPr>
          </a:p>
          <a:p>
            <a:pPr algn="ct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類似性がある方が印象に残りやすい</a:t>
            </a:r>
            <a:endParaRPr kumimoji="1" lang="en-US" altLang="ja-JP"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32</a:t>
            </a:fld>
            <a:endParaRPr lang="en-US" dirty="0"/>
          </a:p>
        </p:txBody>
      </p:sp>
    </p:spTree>
    <p:extLst>
      <p:ext uri="{BB962C8B-B14F-4D97-AF65-F5344CB8AC3E}">
        <p14:creationId xmlns:p14="http://schemas.microsoft.com/office/powerpoint/2010/main" val="15344895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435573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マニピュレーションチェック</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角丸四角形 6"/>
          <p:cNvSpPr/>
          <p:nvPr/>
        </p:nvSpPr>
        <p:spPr>
          <a:xfrm>
            <a:off x="1679302" y="1999526"/>
            <a:ext cx="8810022" cy="4172674"/>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233848" y="1430801"/>
            <a:ext cx="3355972" cy="2123658"/>
          </a:xfrm>
          <a:prstGeom prst="rect">
            <a:avLst/>
          </a:prstGeom>
          <a:solidFill>
            <a:schemeClr val="bg1"/>
          </a:solidFill>
        </p:spPr>
        <p:txBody>
          <a:bodyPr wrap="square" rtlCol="0">
            <a:spAutoFit/>
          </a:bodyPr>
          <a:lstStyle/>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類似性に関する事前調査</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317930" y="2520376"/>
            <a:ext cx="2325190" cy="3785652"/>
          </a:xfrm>
          <a:prstGeom prst="rect">
            <a:avLst/>
          </a:prstGeom>
          <a:noFill/>
        </p:spPr>
        <p:txBody>
          <a:bodyPr wrap="square" rtlCol="0">
            <a:spAutoFit/>
          </a:bodyPr>
          <a:lstStyle/>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調査目的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調査対象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調査期間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調査方法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サンプルサイズ</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検証方法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4643120" y="2548122"/>
            <a:ext cx="6538688" cy="3785652"/>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本調査で使用する動画に類似性が含まれているか</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拓殖大学に在学する大学生</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紙媒体・動画視聴</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80</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人</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検定</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normAutofit lnSpcReduction="10000"/>
          </a:bodyPr>
          <a:lstStyle/>
          <a:p>
            <a:fld id="{6D22F896-40B5-4ADD-8801-0D06FADFA095}" type="slidenum">
              <a:rPr lang="en-US" smtClean="0"/>
              <a:pPr/>
              <a:t>33</a:t>
            </a:fld>
            <a:endParaRPr lang="en-US" dirty="0"/>
          </a:p>
        </p:txBody>
      </p:sp>
    </p:spTree>
    <p:extLst>
      <p:ext uri="{BB962C8B-B14F-4D97-AF65-F5344CB8AC3E}">
        <p14:creationId xmlns:p14="http://schemas.microsoft.com/office/powerpoint/2010/main" val="22950787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四角形: 角を丸くする 23">
            <a:extLst>
              <a:ext uri="{FF2B5EF4-FFF2-40B4-BE49-F238E27FC236}">
                <a16:creationId xmlns:a16="http://schemas.microsoft.com/office/drawing/2014/main" id="{87474DAE-4E50-4010-A92E-49F5F04DF0DF}"/>
              </a:ext>
            </a:extLst>
          </p:cNvPr>
          <p:cNvSpPr/>
          <p:nvPr/>
        </p:nvSpPr>
        <p:spPr>
          <a:xfrm>
            <a:off x="528089" y="2265261"/>
            <a:ext cx="4668278" cy="2575483"/>
          </a:xfrm>
          <a:prstGeom prst="roundRect">
            <a:avLst/>
          </a:prstGeom>
          <a:no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87382" y="365759"/>
            <a:ext cx="2299063"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調査方法</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normAutofit lnSpcReduction="10000"/>
          </a:bodyPr>
          <a:lstStyle/>
          <a:p>
            <a:fld id="{6D22F896-40B5-4ADD-8801-0D06FADFA095}" type="slidenum">
              <a:rPr lang="en-US" smtClean="0"/>
              <a:pPr/>
              <a:t>34</a:t>
            </a:fld>
            <a:endParaRPr lang="en-US" dirty="0"/>
          </a:p>
        </p:txBody>
      </p:sp>
      <p:sp>
        <p:nvSpPr>
          <p:cNvPr id="9" name="テキスト ボックス 8">
            <a:extLst>
              <a:ext uri="{FF2B5EF4-FFF2-40B4-BE49-F238E27FC236}">
                <a16:creationId xmlns:a16="http://schemas.microsoft.com/office/drawing/2014/main" id="{D57B8387-3E09-4747-97E9-AE50B6BF3C73}"/>
              </a:ext>
            </a:extLst>
          </p:cNvPr>
          <p:cNvSpPr txBox="1"/>
          <p:nvPr/>
        </p:nvSpPr>
        <p:spPr>
          <a:xfrm>
            <a:off x="1670592" y="2034431"/>
            <a:ext cx="2783748" cy="461665"/>
          </a:xfrm>
          <a:prstGeom prst="rect">
            <a:avLst/>
          </a:prstGeom>
          <a:solidFill>
            <a:schemeClr val="bg1"/>
          </a:solid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森永　大人ハイチュウ</a:t>
            </a:r>
          </a:p>
        </p:txBody>
      </p:sp>
      <p:pic>
        <p:nvPicPr>
          <p:cNvPr id="20" name="図 19">
            <a:extLst>
              <a:ext uri="{FF2B5EF4-FFF2-40B4-BE49-F238E27FC236}">
                <a16:creationId xmlns:a16="http://schemas.microsoft.com/office/drawing/2014/main" id="{BCB5017C-4747-467B-9C16-C4DEEF45BAD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664229" y="2726926"/>
            <a:ext cx="3546567" cy="1654623"/>
          </a:xfrm>
          <a:prstGeom prst="rect">
            <a:avLst/>
          </a:prstGeom>
        </p:spPr>
      </p:pic>
      <p:pic>
        <p:nvPicPr>
          <p:cNvPr id="22" name="図 21" descr="人, 室内, 写真, 壁 が含まれている画像&#10;&#10;自動的に生成された説明">
            <a:extLst>
              <a:ext uri="{FF2B5EF4-FFF2-40B4-BE49-F238E27FC236}">
                <a16:creationId xmlns:a16="http://schemas.microsoft.com/office/drawing/2014/main" id="{76C54162-80D4-44BC-8485-E401C218D57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290486" y="2726926"/>
            <a:ext cx="3302365" cy="1654623"/>
          </a:xfrm>
          <a:prstGeom prst="rect">
            <a:avLst/>
          </a:prstGeom>
        </p:spPr>
      </p:pic>
      <p:sp>
        <p:nvSpPr>
          <p:cNvPr id="25" name="四角形: 角を丸くする 24">
            <a:extLst>
              <a:ext uri="{FF2B5EF4-FFF2-40B4-BE49-F238E27FC236}">
                <a16:creationId xmlns:a16="http://schemas.microsoft.com/office/drawing/2014/main" id="{7FF2FC91-FC49-4DEB-811E-ABCB3835C3C3}"/>
              </a:ext>
            </a:extLst>
          </p:cNvPr>
          <p:cNvSpPr/>
          <p:nvPr/>
        </p:nvSpPr>
        <p:spPr>
          <a:xfrm>
            <a:off x="5925699" y="2265261"/>
            <a:ext cx="4668278" cy="2575483"/>
          </a:xfrm>
          <a:prstGeom prst="roundRect">
            <a:avLst/>
          </a:prstGeom>
          <a:no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08BDFC47-1842-4EA6-A2A5-A8403769D895}"/>
              </a:ext>
            </a:extLst>
          </p:cNvPr>
          <p:cNvSpPr txBox="1"/>
          <p:nvPr/>
        </p:nvSpPr>
        <p:spPr>
          <a:xfrm>
            <a:off x="7211406" y="2034431"/>
            <a:ext cx="2348489" cy="461665"/>
          </a:xfrm>
          <a:prstGeom prst="rect">
            <a:avLst/>
          </a:prstGeom>
          <a:solidFill>
            <a:schemeClr val="bg1"/>
          </a:solid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グリコ　ディアカカオ</a:t>
            </a:r>
          </a:p>
        </p:txBody>
      </p:sp>
      <p:sp>
        <p:nvSpPr>
          <p:cNvPr id="26" name="テキスト ボックス 25">
            <a:extLst>
              <a:ext uri="{FF2B5EF4-FFF2-40B4-BE49-F238E27FC236}">
                <a16:creationId xmlns:a16="http://schemas.microsoft.com/office/drawing/2014/main" id="{A7F0BFDB-CC83-4683-A133-08D45EAD8674}"/>
              </a:ext>
            </a:extLst>
          </p:cNvPr>
          <p:cNvSpPr txBox="1"/>
          <p:nvPr/>
        </p:nvSpPr>
        <p:spPr>
          <a:xfrm>
            <a:off x="866504" y="5035346"/>
            <a:ext cx="10426336" cy="1631216"/>
          </a:xfrm>
          <a:prstGeom prst="rect">
            <a:avLst/>
          </a:prstGeom>
          <a:noFill/>
        </p:spPr>
        <p:txBody>
          <a:bodyPr wrap="square" rtlCol="0">
            <a:spAutoFit/>
          </a:bodyPr>
          <a:lstStyle/>
          <a:p>
            <a:r>
              <a:rPr kumimoji="1" lang="ja-JP" altLang="en-US" sz="2000" dirty="0" smtClean="0">
                <a:latin typeface="Meiryo UI" panose="020B0604030504040204" pitchFamily="50" charset="-128"/>
                <a:ea typeface="Meiryo UI" panose="020B0604030504040204" pitchFamily="50" charset="-128"/>
              </a:rPr>
              <a:t>・各動画</a:t>
            </a:r>
            <a:r>
              <a:rPr kumimoji="1" lang="ja-JP" altLang="en-US" sz="2000" dirty="0">
                <a:latin typeface="Meiryo UI" panose="020B0604030504040204" pitchFamily="50" charset="-128"/>
                <a:ea typeface="Meiryo UI" panose="020B0604030504040204" pitchFamily="50" charset="-128"/>
              </a:rPr>
              <a:t>につき２０人ずつ動画に類似性を感じたかのアンケートを</a:t>
            </a:r>
            <a:r>
              <a:rPr kumimoji="1" lang="ja-JP" altLang="en-US" sz="2000" dirty="0" smtClean="0">
                <a:latin typeface="Meiryo UI" panose="020B0604030504040204" pitchFamily="50" charset="-128"/>
                <a:ea typeface="Meiryo UI" panose="020B0604030504040204" pitchFamily="50" charset="-128"/>
              </a:rPr>
              <a:t>実施</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・それぞれ類似性</a:t>
            </a:r>
            <a:r>
              <a:rPr kumimoji="1" lang="ja-JP" altLang="en-US" sz="2000" dirty="0">
                <a:latin typeface="Meiryo UI" panose="020B0604030504040204" pitchFamily="50" charset="-128"/>
                <a:ea typeface="Meiryo UI" panose="020B0604030504040204" pitchFamily="50" charset="-128"/>
              </a:rPr>
              <a:t>あり、類似性なしの</a:t>
            </a:r>
            <a:r>
              <a:rPr kumimoji="1" lang="en-US" altLang="ja-JP" sz="2000" dirty="0">
                <a:latin typeface="Meiryo UI" panose="020B0604030504040204" pitchFamily="50" charset="-128"/>
                <a:ea typeface="Meiryo UI" panose="020B0604030504040204" pitchFamily="50" charset="-128"/>
              </a:rPr>
              <a:t>30</a:t>
            </a:r>
            <a:r>
              <a:rPr kumimoji="1" lang="ja-JP" altLang="en-US" sz="2000" dirty="0">
                <a:latin typeface="Meiryo UI" panose="020B0604030504040204" pitchFamily="50" charset="-128"/>
                <a:ea typeface="Meiryo UI" panose="020B0604030504040204" pitchFamily="50" charset="-128"/>
              </a:rPr>
              <a:t>秒広告を</a:t>
            </a:r>
            <a:r>
              <a:rPr kumimoji="1" lang="ja-JP" altLang="en-US" sz="2000" dirty="0" smtClean="0">
                <a:latin typeface="Meiryo UI" panose="020B0604030504040204" pitchFamily="50" charset="-128"/>
                <a:ea typeface="Meiryo UI" panose="020B0604030504040204" pitchFamily="50" charset="-128"/>
              </a:rPr>
              <a:t>制作</a:t>
            </a:r>
            <a:r>
              <a:rPr kumimoji="1" lang="en-US" altLang="ja-JP" sz="2000" dirty="0" smtClean="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計</a:t>
            </a:r>
            <a:r>
              <a:rPr kumimoji="1" lang="en-US" altLang="ja-JP" sz="2000" dirty="0">
                <a:latin typeface="Meiryo UI" panose="020B0604030504040204" pitchFamily="50" charset="-128"/>
                <a:ea typeface="Meiryo UI" panose="020B0604030504040204" pitchFamily="50" charset="-128"/>
              </a:rPr>
              <a:t>4</a:t>
            </a:r>
            <a:r>
              <a:rPr kumimoji="1" lang="ja-JP" altLang="en-US" sz="2000" dirty="0">
                <a:latin typeface="Meiryo UI" panose="020B0604030504040204" pitchFamily="50" charset="-128"/>
                <a:ea typeface="Meiryo UI" panose="020B0604030504040204" pitchFamily="50" charset="-128"/>
              </a:rPr>
              <a:t>つ）</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・元動画の音はすべて消し、</a:t>
            </a:r>
            <a:r>
              <a:rPr kumimoji="1" lang="en-US" altLang="ja-JP" sz="2000" dirty="0" smtClean="0">
                <a:latin typeface="Meiryo UI" panose="020B0604030504040204" pitchFamily="50" charset="-128"/>
                <a:ea typeface="Meiryo UI" panose="020B0604030504040204" pitchFamily="50" charset="-128"/>
              </a:rPr>
              <a:t>BGM</a:t>
            </a:r>
            <a:r>
              <a:rPr kumimoji="1" lang="ja-JP" altLang="en-US" sz="2000" dirty="0" smtClean="0">
                <a:latin typeface="Meiryo UI" panose="020B0604030504040204" pitchFamily="50" charset="-128"/>
                <a:ea typeface="Meiryo UI" panose="020B0604030504040204" pitchFamily="50" charset="-128"/>
              </a:rPr>
              <a:t>をつけ、セリフはすべて字幕にした</a:t>
            </a:r>
            <a:endParaRPr kumimoji="1" lang="en-US" altLang="ja-JP" sz="2000" dirty="0" smtClean="0">
              <a:latin typeface="Meiryo UI" panose="020B0604030504040204" pitchFamily="50" charset="-128"/>
              <a:ea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・各動画</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を</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回ずつ視聴</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させ、</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回目は動画全体を、</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回目は字幕を注視してもらうよう指示を</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した</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rPr>
              <a:t>・動画視聴後、紙面アンケートを行った</a:t>
            </a:r>
            <a:endParaRPr kumimoji="1" lang="en-US" altLang="ja-JP" sz="2000" dirty="0">
              <a:latin typeface="Meiryo UI" panose="020B0604030504040204" pitchFamily="50" charset="-128"/>
              <a:ea typeface="Meiryo UI" panose="020B0604030504040204" pitchFamily="50" charset="-128"/>
            </a:endParaRPr>
          </a:p>
        </p:txBody>
      </p:sp>
      <p:sp>
        <p:nvSpPr>
          <p:cNvPr id="27" name="テキスト ボックス 26">
            <a:extLst>
              <a:ext uri="{FF2B5EF4-FFF2-40B4-BE49-F238E27FC236}">
                <a16:creationId xmlns:a16="http://schemas.microsoft.com/office/drawing/2014/main" id="{E519E656-8E2D-432E-A307-FF74F744D55C}"/>
              </a:ext>
            </a:extLst>
          </p:cNvPr>
          <p:cNvSpPr txBox="1"/>
          <p:nvPr/>
        </p:nvSpPr>
        <p:spPr>
          <a:xfrm>
            <a:off x="1055654" y="1389894"/>
            <a:ext cx="9155142" cy="400110"/>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パロディ広告の中でもあまり知られていない広告であること。著名な人物を起用していること</a:t>
            </a:r>
          </a:p>
        </p:txBody>
      </p:sp>
      <p:sp>
        <p:nvSpPr>
          <p:cNvPr id="28" name="角丸四角形 5">
            <a:extLst>
              <a:ext uri="{FF2B5EF4-FFF2-40B4-BE49-F238E27FC236}">
                <a16:creationId xmlns:a16="http://schemas.microsoft.com/office/drawing/2014/main" id="{005D401F-077E-4B77-A975-7E7905B55292}"/>
              </a:ext>
            </a:extLst>
          </p:cNvPr>
          <p:cNvSpPr/>
          <p:nvPr/>
        </p:nvSpPr>
        <p:spPr>
          <a:xfrm>
            <a:off x="944954" y="1189839"/>
            <a:ext cx="9265842" cy="783771"/>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6B2B5C28-387E-43AB-BAE7-C34BFFD61ED1}"/>
              </a:ext>
            </a:extLst>
          </p:cNvPr>
          <p:cNvSpPr txBox="1"/>
          <p:nvPr/>
        </p:nvSpPr>
        <p:spPr>
          <a:xfrm>
            <a:off x="1179974" y="1015021"/>
            <a:ext cx="1202635" cy="400110"/>
          </a:xfrm>
          <a:prstGeom prst="rect">
            <a:avLst/>
          </a:prstGeom>
          <a:solidFill>
            <a:schemeClr val="bg1"/>
          </a:solid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rPr>
              <a:t>選定理由</a:t>
            </a:r>
          </a:p>
        </p:txBody>
      </p:sp>
    </p:spTree>
    <p:extLst>
      <p:ext uri="{BB962C8B-B14F-4D97-AF65-F5344CB8AC3E}">
        <p14:creationId xmlns:p14="http://schemas.microsoft.com/office/powerpoint/2010/main" val="2717259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770709" y="3947182"/>
            <a:ext cx="9392194" cy="27093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55726" y="5021262"/>
            <a:ext cx="8784076" cy="1447800"/>
          </a:xfrm>
          <a:prstGeom prst="rect">
            <a:avLst/>
          </a:prstGeom>
        </p:spPr>
      </p:pic>
      <p:pic>
        <p:nvPicPr>
          <p:cNvPr id="19" name="図 1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26324" y="4150437"/>
            <a:ext cx="5217132" cy="1003300"/>
          </a:xfrm>
          <a:prstGeom prst="rect">
            <a:avLst/>
          </a:prstGeom>
        </p:spPr>
      </p:pic>
      <p:sp>
        <p:nvSpPr>
          <p:cNvPr id="2" name="角丸四角形 1"/>
          <p:cNvSpPr/>
          <p:nvPr/>
        </p:nvSpPr>
        <p:spPr>
          <a:xfrm>
            <a:off x="762727" y="1075956"/>
            <a:ext cx="9392194" cy="2709340"/>
          </a:xfrm>
          <a:prstGeom prst="round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55726" y="2109628"/>
            <a:ext cx="8784076" cy="1435100"/>
          </a:xfrm>
          <a:prstGeom prst="rect">
            <a:avLst/>
          </a:prstGeom>
        </p:spPr>
      </p:pic>
      <p:pic>
        <p:nvPicPr>
          <p:cNvPr id="17" name="図 1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826324" y="1145504"/>
            <a:ext cx="5217132" cy="1003300"/>
          </a:xfrm>
          <a:prstGeom prst="rect">
            <a:avLst/>
          </a:prstGeom>
        </p:spPr>
      </p:pic>
      <p:sp>
        <p:nvSpPr>
          <p:cNvPr id="3" name="テキスト ボックス 2"/>
          <p:cNvSpPr txBox="1"/>
          <p:nvPr/>
        </p:nvSpPr>
        <p:spPr>
          <a:xfrm>
            <a:off x="287383" y="365759"/>
            <a:ext cx="4389120"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結果</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35</a:t>
            </a:fld>
            <a:endParaRPr lang="en-US" dirty="0"/>
          </a:p>
        </p:txBody>
      </p:sp>
      <p:sp>
        <p:nvSpPr>
          <p:cNvPr id="11" name="テキスト ボックス 10"/>
          <p:cNvSpPr txBox="1"/>
          <p:nvPr/>
        </p:nvSpPr>
        <p:spPr>
          <a:xfrm>
            <a:off x="1233451" y="870471"/>
            <a:ext cx="2136766" cy="369332"/>
          </a:xfrm>
          <a:prstGeom prst="rect">
            <a:avLst/>
          </a:prstGeom>
          <a:solidFill>
            <a:schemeClr val="bg1"/>
          </a:solidFill>
        </p:spPr>
        <p:txBody>
          <a:bodyPr wrap="square" rtlCol="0">
            <a:spAutoFit/>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森永　大人ハイチュウ</a:t>
            </a:r>
          </a:p>
        </p:txBody>
      </p:sp>
      <p:sp>
        <p:nvSpPr>
          <p:cNvPr id="12" name="テキスト ボックス 11"/>
          <p:cNvSpPr txBox="1"/>
          <p:nvPr/>
        </p:nvSpPr>
        <p:spPr>
          <a:xfrm>
            <a:off x="1233451" y="3839258"/>
            <a:ext cx="2136766" cy="369332"/>
          </a:xfrm>
          <a:prstGeom prst="rect">
            <a:avLst/>
          </a:prstGeom>
          <a:solidFill>
            <a:schemeClr val="bg1"/>
          </a:solidFill>
        </p:spPr>
        <p:txBody>
          <a:bodyPr wrap="square" rtlCol="0">
            <a:spAutoFit/>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グリコ　ディアカカオ</a:t>
            </a:r>
          </a:p>
        </p:txBody>
      </p:sp>
      <p:sp>
        <p:nvSpPr>
          <p:cNvPr id="13" name="角丸四角形 12"/>
          <p:cNvSpPr/>
          <p:nvPr/>
        </p:nvSpPr>
        <p:spPr>
          <a:xfrm>
            <a:off x="5750361" y="1436760"/>
            <a:ext cx="679267" cy="56170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6005913" y="2684667"/>
            <a:ext cx="679267" cy="73752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5750360" y="4467410"/>
            <a:ext cx="679267" cy="56170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6005913" y="5564955"/>
            <a:ext cx="679267" cy="77757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p:cNvSpPr/>
          <p:nvPr/>
        </p:nvSpPr>
        <p:spPr>
          <a:xfrm>
            <a:off x="8225541" y="365758"/>
            <a:ext cx="1296000" cy="1296000"/>
          </a:xfrm>
          <a:prstGeom prst="ellipse">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採用</a:t>
            </a:r>
            <a:endParaRPr kumimoji="1" lang="ja-JP" altLang="en-US" sz="3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2195533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435573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本調査の概要</a:t>
            </a:r>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角丸四角形 6"/>
          <p:cNvSpPr/>
          <p:nvPr/>
        </p:nvSpPr>
        <p:spPr>
          <a:xfrm>
            <a:off x="1679302" y="1999525"/>
            <a:ext cx="8810022" cy="417267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233848" y="1430801"/>
            <a:ext cx="3355972" cy="2123658"/>
          </a:xfrm>
          <a:prstGeom prst="rect">
            <a:avLst/>
          </a:prstGeom>
          <a:solidFill>
            <a:schemeClr val="bg1"/>
          </a:solidFill>
        </p:spPr>
        <p:txBody>
          <a:bodyPr wrap="square" rtlCol="0">
            <a:spAutoFit/>
          </a:bodyPr>
          <a:lstStyle/>
          <a:p>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類似性に関する事前調査</a:t>
            </a:r>
            <a:endParaRPr kumimoji="1"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317930" y="2520376"/>
            <a:ext cx="2325190" cy="3785652"/>
          </a:xfrm>
          <a:prstGeom prst="rect">
            <a:avLst/>
          </a:prstGeom>
          <a:noFill/>
        </p:spPr>
        <p:txBody>
          <a:bodyPr wrap="square" rtlCol="0">
            <a:spAutoFit/>
          </a:bodyPr>
          <a:lstStyle/>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調査目的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調査対象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調査期間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調査方法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algn="dist"/>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サンプルサイズ</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検証方法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lgn="dist">
              <a:buFont typeface="Wingdings" panose="05000000000000000000" pitchFamily="2" charset="2"/>
              <a:buChar char="Ø"/>
            </a:pP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テキスト ボックス 7"/>
          <p:cNvSpPr txBox="1"/>
          <p:nvPr/>
        </p:nvSpPr>
        <p:spPr>
          <a:xfrm>
            <a:off x="4770228" y="2520375"/>
            <a:ext cx="6538688" cy="3785652"/>
          </a:xfrm>
          <a:prstGeom prst="rect">
            <a:avLst/>
          </a:prstGeom>
          <a:noFill/>
        </p:spPr>
        <p:txBody>
          <a:bodyPr wrap="square" rtlCol="0">
            <a:spAutoFit/>
          </a:bodyPr>
          <a:lstStyle/>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・・・類似性が印象に与える影響を調査</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拓殖大学に在学する大学生</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紙媒体・動画視聴</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８</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０</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人</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各動画</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40</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人ずつ</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月</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日現在</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t</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検定</a:t>
            </a:r>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スライド番号プレースホルダー 5"/>
          <p:cNvSpPr>
            <a:spLocks noGrp="1"/>
          </p:cNvSpPr>
          <p:nvPr>
            <p:ph type="sldNum" sz="quarter" idx="12"/>
          </p:nvPr>
        </p:nvSpPr>
        <p:spPr/>
        <p:txBody>
          <a:bodyPr>
            <a:normAutofit lnSpcReduction="10000"/>
          </a:bodyPr>
          <a:lstStyle/>
          <a:p>
            <a:fld id="{6D22F896-40B5-4ADD-8801-0D06FADFA095}" type="slidenum">
              <a:rPr lang="en-US" smtClean="0"/>
              <a:pPr/>
              <a:t>36</a:t>
            </a:fld>
            <a:endParaRPr lang="en-US" dirty="0"/>
          </a:p>
        </p:txBody>
      </p:sp>
    </p:spTree>
    <p:extLst>
      <p:ext uri="{BB962C8B-B14F-4D97-AF65-F5344CB8AC3E}">
        <p14:creationId xmlns:p14="http://schemas.microsoft.com/office/powerpoint/2010/main" val="3261273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37</a:t>
            </a:fld>
            <a:endParaRPr lang="en-US" dirty="0"/>
          </a:p>
        </p:txBody>
      </p:sp>
      <p:sp>
        <p:nvSpPr>
          <p:cNvPr id="3" name="テキスト ボックス 2"/>
          <p:cNvSpPr txBox="1"/>
          <p:nvPr/>
        </p:nvSpPr>
        <p:spPr>
          <a:xfrm>
            <a:off x="287383" y="365759"/>
            <a:ext cx="2416628" cy="584775"/>
          </a:xfrm>
          <a:prstGeom prst="rect">
            <a:avLst/>
          </a:prstGeom>
          <a:noFill/>
        </p:spPr>
        <p:txBody>
          <a:bodyPr wrap="square" rtlCol="0">
            <a:spAutoFit/>
          </a:bodyPr>
          <a:lstStyle/>
          <a:p>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検証方法</a:t>
            </a:r>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940526" y="1018258"/>
            <a:ext cx="8151222" cy="1631216"/>
          </a:xfrm>
          <a:prstGeom prst="rect">
            <a:avLst/>
          </a:prstGeom>
          <a:noFill/>
        </p:spPr>
        <p:txBody>
          <a:bodyPr wrap="square" rtlCol="0">
            <a:spAutoFit/>
          </a:bodyPr>
          <a:lstStyle/>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・テレビ</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CM</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についての調査として動画視聴紙面アンケートを実施</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・動画はマニピュレーションチェックで採用されたものを使用</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・類似性あり・なしの</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グループに分け、それぞれの動画を</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回ずつ視聴させた</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回目は動画全体を、</a:t>
            </a:r>
            <a:r>
              <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回目は字幕を注視してもらうよう指示をした</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000" dirty="0" smtClean="0">
                <a:latin typeface="Meiryo UI" panose="020B0604030504040204" pitchFamily="50" charset="-128"/>
                <a:ea typeface="Meiryo UI" panose="020B0604030504040204" pitchFamily="50" charset="-128"/>
                <a:cs typeface="Meiryo UI" panose="020B0604030504040204" pitchFamily="50" charset="-128"/>
              </a:rPr>
              <a:t>・動画視聴後、紙面アンケートを行った</a:t>
            </a:r>
            <a:endParaRPr kumimoji="1" lang="en-US" altLang="ja-JP" sz="2000" dirty="0" smtClean="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p:cNvSpPr/>
          <p:nvPr/>
        </p:nvSpPr>
        <p:spPr>
          <a:xfrm>
            <a:off x="803366" y="3282624"/>
            <a:ext cx="2259874" cy="164592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意外性</a:t>
            </a:r>
            <a:endParaRPr kumimoji="1" lang="ja-JP" altLang="en-US" sz="44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右矢印 11"/>
          <p:cNvSpPr/>
          <p:nvPr/>
        </p:nvSpPr>
        <p:spPr>
          <a:xfrm>
            <a:off x="3526970" y="3033761"/>
            <a:ext cx="4167051" cy="12471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a:off x="3526970" y="4280864"/>
            <a:ext cx="4167051" cy="613954"/>
          </a:xfrm>
          <a:prstGeom prst="rightArrow">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72845" y="3282624"/>
            <a:ext cx="2259874" cy="164592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印象</a:t>
            </a:r>
          </a:p>
        </p:txBody>
      </p:sp>
      <p:sp>
        <p:nvSpPr>
          <p:cNvPr id="16" name="楕円 15"/>
          <p:cNvSpPr/>
          <p:nvPr/>
        </p:nvSpPr>
        <p:spPr>
          <a:xfrm>
            <a:off x="4258491" y="2979095"/>
            <a:ext cx="2220686" cy="1221011"/>
          </a:xfrm>
          <a:prstGeom prst="ellipse">
            <a:avLst/>
          </a:prstGeom>
          <a:solidFill>
            <a:schemeClr val="bg1"/>
          </a:solid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類似性あり</a:t>
            </a:r>
            <a:endParaRPr kumimoji="1" lang="ja-JP" altLang="en-US" sz="3600" dirty="0">
              <a:solidFill>
                <a:schemeClr val="tx1"/>
              </a:solidFill>
            </a:endParaRPr>
          </a:p>
        </p:txBody>
      </p:sp>
      <p:sp>
        <p:nvSpPr>
          <p:cNvPr id="17" name="角丸四角形 16"/>
          <p:cNvSpPr/>
          <p:nvPr/>
        </p:nvSpPr>
        <p:spPr>
          <a:xfrm>
            <a:off x="1440177" y="5617596"/>
            <a:ext cx="8340636" cy="914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latin typeface="Meiryo UI" panose="020B0604030504040204" pitchFamily="50" charset="-128"/>
                <a:ea typeface="Meiryo UI" panose="020B0604030504040204" pitchFamily="50" charset="-128"/>
                <a:cs typeface="Meiryo UI" panose="020B0604030504040204" pitchFamily="50" charset="-128"/>
              </a:rPr>
              <a:t>動画の内容と自分自身の日常生活に類似性があることで印象の残りやすさに変化があるのかを検証</a:t>
            </a:r>
            <a:endParaRPr kumimoji="1" lang="ja-JP" altLang="en-US" sz="28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102565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38</a:t>
            </a:fld>
            <a:endParaRPr lang="en-US" dirty="0"/>
          </a:p>
        </p:txBody>
      </p:sp>
      <p:sp>
        <p:nvSpPr>
          <p:cNvPr id="3" name="テキスト ボックス 2"/>
          <p:cNvSpPr txBox="1"/>
          <p:nvPr/>
        </p:nvSpPr>
        <p:spPr>
          <a:xfrm>
            <a:off x="287383" y="365759"/>
            <a:ext cx="2416628" cy="584775"/>
          </a:xfrm>
          <a:prstGeom prst="rect">
            <a:avLst/>
          </a:prstGeom>
          <a:noFill/>
        </p:spPr>
        <p:txBody>
          <a:bodyPr wrap="square" rtlCol="0">
            <a:spAutoFit/>
          </a:bodyPr>
          <a:lstStyle/>
          <a:p>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検証予想</a:t>
            </a:r>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624280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C88BF3ED-810E-4D01-B14B-FC9BDBA2CAA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4031" y="3994816"/>
            <a:ext cx="10363926" cy="1631000"/>
          </a:xfrm>
          <a:prstGeom prst="rect">
            <a:avLst/>
          </a:prstGeom>
        </p:spPr>
      </p:pic>
      <p:pic>
        <p:nvPicPr>
          <p:cNvPr id="5" name="図 4">
            <a:extLst>
              <a:ext uri="{FF2B5EF4-FFF2-40B4-BE49-F238E27FC236}">
                <a16:creationId xmlns:a16="http://schemas.microsoft.com/office/drawing/2014/main" id="{38F547A0-45DA-4DAB-9697-7EFB62A176E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29424" y="2958170"/>
            <a:ext cx="5733143" cy="1001681"/>
          </a:xfrm>
          <a:prstGeom prst="rect">
            <a:avLst/>
          </a:prstGeom>
        </p:spPr>
      </p:pic>
      <p:sp>
        <p:nvSpPr>
          <p:cNvPr id="2" name="スライド番号プレースホルダー 1">
            <a:extLst>
              <a:ext uri="{FF2B5EF4-FFF2-40B4-BE49-F238E27FC236}">
                <a16:creationId xmlns:a16="http://schemas.microsoft.com/office/drawing/2014/main" id="{4080C8A9-4102-458A-BA0F-9E046DA86F35}"/>
              </a:ext>
            </a:extLst>
          </p:cNvPr>
          <p:cNvSpPr>
            <a:spLocks noGrp="1"/>
          </p:cNvSpPr>
          <p:nvPr>
            <p:ph type="sldNum" sz="quarter" idx="12"/>
          </p:nvPr>
        </p:nvSpPr>
        <p:spPr/>
        <p:txBody>
          <a:bodyPr>
            <a:normAutofit lnSpcReduction="10000"/>
          </a:bodyPr>
          <a:lstStyle/>
          <a:p>
            <a:fld id="{6D22F896-40B5-4ADD-8801-0D06FADFA095}" type="slidenum">
              <a:rPr lang="en-US" smtClean="0"/>
              <a:pPr/>
              <a:t>39</a:t>
            </a:fld>
            <a:endParaRPr lang="en-US" dirty="0"/>
          </a:p>
        </p:txBody>
      </p:sp>
      <p:pic>
        <p:nvPicPr>
          <p:cNvPr id="3" name="図 2">
            <a:extLst>
              <a:ext uri="{FF2B5EF4-FFF2-40B4-BE49-F238E27FC236}">
                <a16:creationId xmlns:a16="http://schemas.microsoft.com/office/drawing/2014/main" id="{85A55DF2-BA17-4045-94B4-64469A8D94D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48845" y="393665"/>
            <a:ext cx="5613722" cy="864466"/>
          </a:xfrm>
          <a:prstGeom prst="rect">
            <a:avLst/>
          </a:prstGeom>
        </p:spPr>
      </p:pic>
      <p:pic>
        <p:nvPicPr>
          <p:cNvPr id="4" name="図 3">
            <a:extLst>
              <a:ext uri="{FF2B5EF4-FFF2-40B4-BE49-F238E27FC236}">
                <a16:creationId xmlns:a16="http://schemas.microsoft.com/office/drawing/2014/main" id="{14F05F4C-BE20-4D27-913D-9B33C44D05C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7190" y="1261519"/>
            <a:ext cx="10520767" cy="1724303"/>
          </a:xfrm>
          <a:prstGeom prst="rect">
            <a:avLst/>
          </a:prstGeom>
        </p:spPr>
      </p:pic>
      <p:sp>
        <p:nvSpPr>
          <p:cNvPr id="7" name="テキスト ボックス 6">
            <a:extLst>
              <a:ext uri="{FF2B5EF4-FFF2-40B4-BE49-F238E27FC236}">
                <a16:creationId xmlns:a16="http://schemas.microsoft.com/office/drawing/2014/main" id="{51C24301-B089-4065-A595-C2B3153868DC}"/>
              </a:ext>
            </a:extLst>
          </p:cNvPr>
          <p:cNvSpPr txBox="1"/>
          <p:nvPr/>
        </p:nvSpPr>
        <p:spPr>
          <a:xfrm>
            <a:off x="3483429" y="5500914"/>
            <a:ext cx="184731" cy="369332"/>
          </a:xfrm>
          <a:prstGeom prst="rect">
            <a:avLst/>
          </a:prstGeom>
          <a:noFill/>
        </p:spPr>
        <p:txBody>
          <a:bodyPr wrap="none" rtlCol="0">
            <a:spAutoFit/>
          </a:bodyPr>
          <a:lstStyle/>
          <a:p>
            <a:endParaRPr kumimoji="1" lang="ja-JP" altLang="en-US" dirty="0"/>
          </a:p>
        </p:txBody>
      </p:sp>
      <p:sp>
        <p:nvSpPr>
          <p:cNvPr id="8" name="テキスト ボックス 7">
            <a:extLst>
              <a:ext uri="{FF2B5EF4-FFF2-40B4-BE49-F238E27FC236}">
                <a16:creationId xmlns:a16="http://schemas.microsoft.com/office/drawing/2014/main" id="{1CD33624-2527-4EBA-BBC2-77965457C838}"/>
              </a:ext>
            </a:extLst>
          </p:cNvPr>
          <p:cNvSpPr txBox="1"/>
          <p:nvPr/>
        </p:nvSpPr>
        <p:spPr>
          <a:xfrm>
            <a:off x="3164114" y="5625816"/>
            <a:ext cx="184731" cy="369332"/>
          </a:xfrm>
          <a:prstGeom prst="rect">
            <a:avLst/>
          </a:prstGeom>
          <a:noFill/>
        </p:spPr>
        <p:txBody>
          <a:bodyPr wrap="none" rtlCol="0">
            <a:spAutoFit/>
          </a:bodyPr>
          <a:lstStyle/>
          <a:p>
            <a:endParaRPr kumimoji="1" lang="ja-JP" altLang="en-US" dirty="0"/>
          </a:p>
        </p:txBody>
      </p:sp>
      <p:sp>
        <p:nvSpPr>
          <p:cNvPr id="10" name="テキスト ボックス 9">
            <a:extLst>
              <a:ext uri="{FF2B5EF4-FFF2-40B4-BE49-F238E27FC236}">
                <a16:creationId xmlns:a16="http://schemas.microsoft.com/office/drawing/2014/main" id="{58A8AD02-CE9D-40F8-94C0-8A84740D81FF}"/>
              </a:ext>
            </a:extLst>
          </p:cNvPr>
          <p:cNvSpPr txBox="1"/>
          <p:nvPr/>
        </p:nvSpPr>
        <p:spPr>
          <a:xfrm>
            <a:off x="287383" y="365759"/>
            <a:ext cx="250806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検証結果</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四角形: 角を丸くする 12">
            <a:extLst>
              <a:ext uri="{FF2B5EF4-FFF2-40B4-BE49-F238E27FC236}">
                <a16:creationId xmlns:a16="http://schemas.microsoft.com/office/drawing/2014/main" id="{AAA9CCFA-2D90-408A-8016-85355FFC2714}"/>
              </a:ext>
            </a:extLst>
          </p:cNvPr>
          <p:cNvSpPr/>
          <p:nvPr/>
        </p:nvSpPr>
        <p:spPr>
          <a:xfrm>
            <a:off x="6270171" y="1960658"/>
            <a:ext cx="812792" cy="88851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ABCCAE9B-B445-4BEE-B55D-97BCA007E267}"/>
              </a:ext>
            </a:extLst>
          </p:cNvPr>
          <p:cNvSpPr/>
          <p:nvPr/>
        </p:nvSpPr>
        <p:spPr>
          <a:xfrm>
            <a:off x="6095994" y="3246717"/>
            <a:ext cx="856349" cy="5386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C28CF61C-4098-4C81-95D8-85AA31DD74AF}"/>
              </a:ext>
            </a:extLst>
          </p:cNvPr>
          <p:cNvSpPr/>
          <p:nvPr/>
        </p:nvSpPr>
        <p:spPr>
          <a:xfrm>
            <a:off x="6422563" y="4615542"/>
            <a:ext cx="805551" cy="88537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C4FC0DFA-3DE6-4F59-9997-11F7B82FED46}"/>
              </a:ext>
            </a:extLst>
          </p:cNvPr>
          <p:cNvSpPr/>
          <p:nvPr/>
        </p:nvSpPr>
        <p:spPr>
          <a:xfrm>
            <a:off x="2050661" y="5842245"/>
            <a:ext cx="8439019" cy="808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latin typeface="Meiryo UI" panose="020B0604030504040204" pitchFamily="50" charset="-128"/>
                <a:ea typeface="Meiryo UI" panose="020B0604030504040204" pitchFamily="50" charset="-128"/>
              </a:rPr>
              <a:t>印象だけでなくインパクトという聞き方もすることで</a:t>
            </a:r>
            <a:endParaRPr kumimoji="1" lang="en-US" altLang="ja-JP" sz="2800" dirty="0">
              <a:latin typeface="Meiryo UI" panose="020B0604030504040204" pitchFamily="50" charset="-128"/>
              <a:ea typeface="Meiryo UI" panose="020B0604030504040204" pitchFamily="50" charset="-128"/>
            </a:endParaRPr>
          </a:p>
          <a:p>
            <a:pPr algn="ctr"/>
            <a:r>
              <a:rPr kumimoji="1" lang="ja-JP" altLang="en-US" sz="2800" dirty="0">
                <a:latin typeface="Meiryo UI" panose="020B0604030504040204" pitchFamily="50" charset="-128"/>
                <a:ea typeface="Meiryo UI" panose="020B0604030504040204" pitchFamily="50" charset="-128"/>
              </a:rPr>
              <a:t>的確なデータをとれるようにした</a:t>
            </a:r>
          </a:p>
        </p:txBody>
      </p:sp>
      <p:sp>
        <p:nvSpPr>
          <p:cNvPr id="17" name="四角形: 角を丸くする 16">
            <a:extLst>
              <a:ext uri="{FF2B5EF4-FFF2-40B4-BE49-F238E27FC236}">
                <a16:creationId xmlns:a16="http://schemas.microsoft.com/office/drawing/2014/main" id="{B106FDD3-7FBB-4D8E-AFD6-92A07966A1D7}"/>
              </a:ext>
            </a:extLst>
          </p:cNvPr>
          <p:cNvSpPr/>
          <p:nvPr/>
        </p:nvSpPr>
        <p:spPr>
          <a:xfrm>
            <a:off x="6095994" y="629963"/>
            <a:ext cx="827322" cy="540181"/>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76292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637939" y="2595730"/>
            <a:ext cx="10304882" cy="182897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87383" y="365759"/>
            <a:ext cx="2259874"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p:cNvSpPr txBox="1"/>
          <p:nvPr/>
        </p:nvSpPr>
        <p:spPr>
          <a:xfrm>
            <a:off x="877781" y="2256569"/>
            <a:ext cx="1998617" cy="584775"/>
          </a:xfrm>
          <a:prstGeom prst="rect">
            <a:avLst/>
          </a:prstGeom>
          <a:solidFill>
            <a:schemeClr val="bg1"/>
          </a:solidFill>
        </p:spPr>
        <p:txBody>
          <a:bodyPr wrap="square" rtlCol="0">
            <a:spAutoFit/>
          </a:bodyPr>
          <a:lstStyle/>
          <a:p>
            <a:r>
              <a:rPr kumimoji="1" lang="ja-JP" altLang="en-US" sz="3200" u="sng" dirty="0">
                <a:latin typeface="Meiryo UI" panose="020B0604030504040204" pitchFamily="50" charset="-128"/>
                <a:ea typeface="Meiryo UI" panose="020B0604030504040204" pitchFamily="50" charset="-128"/>
                <a:cs typeface="Meiryo UI" panose="020B0604030504040204" pitchFamily="50" charset="-128"/>
              </a:rPr>
              <a:t>パロディとは</a:t>
            </a:r>
          </a:p>
        </p:txBody>
      </p:sp>
      <p:sp>
        <p:nvSpPr>
          <p:cNvPr id="5" name="正方形/長方形 4"/>
          <p:cNvSpPr/>
          <p:nvPr/>
        </p:nvSpPr>
        <p:spPr>
          <a:xfrm>
            <a:off x="1237438" y="2841344"/>
            <a:ext cx="9466217" cy="1200329"/>
          </a:xfrm>
          <a:prstGeom prst="rect">
            <a:avLst/>
          </a:prstGeom>
        </p:spPr>
        <p:txBody>
          <a:bodyPr wrap="square">
            <a:spAutoFit/>
          </a:bodyPr>
          <a:lstStyle/>
          <a:p>
            <a:r>
              <a:rPr lang="ja-JP" altLang="en-US" sz="2400" dirty="0">
                <a:latin typeface="Meiryo UI" panose="020B0604030504040204" pitchFamily="50" charset="-128"/>
                <a:ea typeface="Meiryo UI" panose="020B0604030504040204" pitchFamily="50" charset="-128"/>
                <a:cs typeface="Meiryo UI" panose="020B0604030504040204" pitchFamily="50" charset="-128"/>
                <a:sym typeface="Arial" panose="020B0604020202020204" pitchFamily="34" charset="0"/>
              </a:rPr>
              <a:t>既成の著名な作品また他人の文体・韻律などの特色を一見してわかるように残したまま，全く違った内容を表現して，風刺・滑稽を感じさせるように作り変えた文学作品。日本の本歌取り・狂歌・替え歌などもその例。</a:t>
            </a:r>
          </a:p>
        </p:txBody>
      </p:sp>
      <p:sp>
        <p:nvSpPr>
          <p:cNvPr id="7" name="正方形/長方形 6"/>
          <p:cNvSpPr/>
          <p:nvPr/>
        </p:nvSpPr>
        <p:spPr>
          <a:xfrm>
            <a:off x="8919303" y="3972678"/>
            <a:ext cx="2185214" cy="355482"/>
          </a:xfrm>
          <a:prstGeom prst="rect">
            <a:avLst/>
          </a:prstGeom>
        </p:spPr>
        <p:txBody>
          <a:bodyPr wrap="none">
            <a:spAutoFit/>
          </a:bodyPr>
          <a:lstStyle/>
          <a:p>
            <a:pPr>
              <a:lnSpc>
                <a:spcPct val="95000"/>
              </a:lnSpc>
            </a:pPr>
            <a:r>
              <a:rPr kumimoji="1" lang="ja-JP" altLang="en-US" dirty="0">
                <a:latin typeface="Meiryo UI" panose="020B0604030504040204" pitchFamily="50" charset="-128"/>
                <a:ea typeface="Meiryo UI" panose="020B0604030504040204" pitchFamily="50" charset="-128"/>
              </a:rPr>
              <a:t>（三省堂　大辞林）</a:t>
            </a:r>
          </a:p>
        </p:txBody>
      </p:sp>
      <p:sp>
        <p:nvSpPr>
          <p:cNvPr id="8" name="スライド番号プレースホルダー 7"/>
          <p:cNvSpPr>
            <a:spLocks noGrp="1"/>
          </p:cNvSpPr>
          <p:nvPr>
            <p:ph type="sldNum" sz="quarter" idx="12"/>
          </p:nvPr>
        </p:nvSpPr>
        <p:spPr/>
        <p:txBody>
          <a:bodyPr>
            <a:normAutofit lnSpcReduction="10000"/>
          </a:bodyPr>
          <a:lstStyle/>
          <a:p>
            <a:fld id="{6D22F896-40B5-4ADD-8801-0D06FADFA095}" type="slidenum">
              <a:rPr lang="en-US" smtClean="0"/>
              <a:pPr/>
              <a:t>4</a:t>
            </a:fld>
            <a:endParaRPr lang="en-US" dirty="0"/>
          </a:p>
        </p:txBody>
      </p:sp>
    </p:spTree>
    <p:extLst>
      <p:ext uri="{BB962C8B-B14F-4D97-AF65-F5344CB8AC3E}">
        <p14:creationId xmlns:p14="http://schemas.microsoft.com/office/powerpoint/2010/main" val="1964066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94E6A37-F6A2-4BF9-ADB6-BF81CFC3BA6E}"/>
              </a:ext>
            </a:extLst>
          </p:cNvPr>
          <p:cNvSpPr>
            <a:spLocks noGrp="1"/>
          </p:cNvSpPr>
          <p:nvPr>
            <p:ph type="sldNum" sz="quarter" idx="12"/>
          </p:nvPr>
        </p:nvSpPr>
        <p:spPr/>
        <p:txBody>
          <a:bodyPr>
            <a:normAutofit lnSpcReduction="10000"/>
          </a:bodyPr>
          <a:lstStyle/>
          <a:p>
            <a:fld id="{6D22F896-40B5-4ADD-8801-0D06FADFA095}" type="slidenum">
              <a:rPr lang="en-US" smtClean="0"/>
              <a:pPr/>
              <a:t>40</a:t>
            </a:fld>
            <a:endParaRPr lang="en-US" dirty="0"/>
          </a:p>
        </p:txBody>
      </p:sp>
      <p:pic>
        <p:nvPicPr>
          <p:cNvPr id="3" name="図 2">
            <a:extLst>
              <a:ext uri="{FF2B5EF4-FFF2-40B4-BE49-F238E27FC236}">
                <a16:creationId xmlns:a16="http://schemas.microsoft.com/office/drawing/2014/main" id="{B1D0D974-7502-422E-A0E6-1794D4FDA53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47689" y="2642078"/>
            <a:ext cx="4377307" cy="999831"/>
          </a:xfrm>
          <a:prstGeom prst="rect">
            <a:avLst/>
          </a:prstGeom>
        </p:spPr>
      </p:pic>
      <p:pic>
        <p:nvPicPr>
          <p:cNvPr id="4" name="図 3">
            <a:extLst>
              <a:ext uri="{FF2B5EF4-FFF2-40B4-BE49-F238E27FC236}">
                <a16:creationId xmlns:a16="http://schemas.microsoft.com/office/drawing/2014/main" id="{EBA77B63-EF6B-4375-B916-7DA33D94C98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3781" y="3641909"/>
            <a:ext cx="8364437" cy="1444877"/>
          </a:xfrm>
          <a:prstGeom prst="rect">
            <a:avLst/>
          </a:prstGeom>
        </p:spPr>
      </p:pic>
      <p:pic>
        <p:nvPicPr>
          <p:cNvPr id="5" name="図 4">
            <a:extLst>
              <a:ext uri="{FF2B5EF4-FFF2-40B4-BE49-F238E27FC236}">
                <a16:creationId xmlns:a16="http://schemas.microsoft.com/office/drawing/2014/main" id="{6D0E0A79-9C3D-474A-ACF2-144838B98A6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50144" y="166116"/>
            <a:ext cx="4572396" cy="1031085"/>
          </a:xfrm>
          <a:prstGeom prst="rect">
            <a:avLst/>
          </a:prstGeom>
        </p:spPr>
      </p:pic>
      <p:pic>
        <p:nvPicPr>
          <p:cNvPr id="6" name="図 5">
            <a:extLst>
              <a:ext uri="{FF2B5EF4-FFF2-40B4-BE49-F238E27FC236}">
                <a16:creationId xmlns:a16="http://schemas.microsoft.com/office/drawing/2014/main" id="{9B706D3F-6635-4A50-B0B5-84B52A645E9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65724" y="1155522"/>
            <a:ext cx="8541236" cy="1450974"/>
          </a:xfrm>
          <a:prstGeom prst="rect">
            <a:avLst/>
          </a:prstGeom>
        </p:spPr>
      </p:pic>
      <p:sp>
        <p:nvSpPr>
          <p:cNvPr id="7" name="正方形/長方形 6">
            <a:extLst>
              <a:ext uri="{FF2B5EF4-FFF2-40B4-BE49-F238E27FC236}">
                <a16:creationId xmlns:a16="http://schemas.microsoft.com/office/drawing/2014/main" id="{400D25C0-3531-4F66-8195-40F303EF377E}"/>
              </a:ext>
            </a:extLst>
          </p:cNvPr>
          <p:cNvSpPr/>
          <p:nvPr/>
        </p:nvSpPr>
        <p:spPr>
          <a:xfrm>
            <a:off x="547469" y="345428"/>
            <a:ext cx="2236510" cy="584775"/>
          </a:xfrm>
          <a:prstGeom prst="rect">
            <a:avLst/>
          </a:prstGeom>
        </p:spPr>
        <p:txBody>
          <a:bodyPr wrap="none">
            <a:spAutoFit/>
          </a:bodyPr>
          <a:lstStyle/>
          <a:p>
            <a:pPr lvl="0"/>
            <a:r>
              <a:rPr kumimoji="1" lang="en-US" altLang="ja-JP" sz="3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検証結果</a:t>
            </a:r>
            <a:r>
              <a:rPr kumimoji="1" lang="en-US" altLang="ja-JP" sz="32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四角形: 角を丸くする 7">
            <a:extLst>
              <a:ext uri="{FF2B5EF4-FFF2-40B4-BE49-F238E27FC236}">
                <a16:creationId xmlns:a16="http://schemas.microsoft.com/office/drawing/2014/main" id="{9380553F-59C8-4F33-8528-90AFFF55A4DA}"/>
              </a:ext>
            </a:extLst>
          </p:cNvPr>
          <p:cNvSpPr/>
          <p:nvPr/>
        </p:nvSpPr>
        <p:spPr>
          <a:xfrm>
            <a:off x="5936342" y="464457"/>
            <a:ext cx="696687" cy="655483"/>
          </a:xfrm>
          <a:prstGeom prst="roundRect">
            <a:avLst>
              <a:gd name="adj" fmla="val 16667"/>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BDE0C0F1-5F40-4283-83C3-96648A072537}"/>
              </a:ext>
            </a:extLst>
          </p:cNvPr>
          <p:cNvSpPr/>
          <p:nvPr/>
        </p:nvSpPr>
        <p:spPr>
          <a:xfrm>
            <a:off x="6197600" y="1712686"/>
            <a:ext cx="653143" cy="75474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2FE9F47E-6D41-476F-94CD-57C01617B03F}"/>
              </a:ext>
            </a:extLst>
          </p:cNvPr>
          <p:cNvSpPr/>
          <p:nvPr/>
        </p:nvSpPr>
        <p:spPr>
          <a:xfrm>
            <a:off x="5878286" y="2938439"/>
            <a:ext cx="667657" cy="59508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四角形: 角を丸くする 10">
            <a:extLst>
              <a:ext uri="{FF2B5EF4-FFF2-40B4-BE49-F238E27FC236}">
                <a16:creationId xmlns:a16="http://schemas.microsoft.com/office/drawing/2014/main" id="{4DA3A635-773A-44F1-98F3-0AF6D6A1177F}"/>
              </a:ext>
            </a:extLst>
          </p:cNvPr>
          <p:cNvSpPr/>
          <p:nvPr/>
        </p:nvSpPr>
        <p:spPr>
          <a:xfrm>
            <a:off x="6284684" y="4209142"/>
            <a:ext cx="682173" cy="76925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C5378E3B-1FFF-471E-812F-B69A68CEE9F7}"/>
              </a:ext>
            </a:extLst>
          </p:cNvPr>
          <p:cNvSpPr/>
          <p:nvPr/>
        </p:nvSpPr>
        <p:spPr>
          <a:xfrm>
            <a:off x="1992604" y="5545632"/>
            <a:ext cx="8439019" cy="808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latin typeface="Meiryo UI" panose="020B0604030504040204" pitchFamily="50" charset="-128"/>
                <a:ea typeface="Meiryo UI" panose="020B0604030504040204" pitchFamily="50" charset="-128"/>
              </a:rPr>
              <a:t>日常生活と会話の両方を聞いて</a:t>
            </a:r>
            <a:endParaRPr kumimoji="1" lang="en-US" altLang="ja-JP" sz="2800" dirty="0">
              <a:latin typeface="Meiryo UI" panose="020B0604030504040204" pitchFamily="50" charset="-128"/>
              <a:ea typeface="Meiryo UI" panose="020B0604030504040204" pitchFamily="50" charset="-128"/>
            </a:endParaRPr>
          </a:p>
          <a:p>
            <a:pPr algn="ctr"/>
            <a:r>
              <a:rPr kumimoji="1" lang="ja-JP" altLang="en-US" sz="2800" dirty="0">
                <a:latin typeface="Meiryo UI" panose="020B0604030504040204" pitchFamily="50" charset="-128"/>
                <a:ea typeface="Meiryo UI" panose="020B0604030504040204" pitchFamily="50" charset="-128"/>
              </a:rPr>
              <a:t>的確なデータをとれるようにした</a:t>
            </a:r>
            <a:endParaRPr kumimoji="1" lang="en-US" altLang="ja-JP" sz="2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0606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41</a:t>
            </a:fld>
            <a:endParaRPr lang="en-US" dirty="0"/>
          </a:p>
        </p:txBody>
      </p:sp>
      <p:sp>
        <p:nvSpPr>
          <p:cNvPr id="3" name="角丸四角形 2"/>
          <p:cNvSpPr/>
          <p:nvPr/>
        </p:nvSpPr>
        <p:spPr>
          <a:xfrm>
            <a:off x="822961" y="2860765"/>
            <a:ext cx="10110652" cy="2547257"/>
          </a:xfrm>
          <a:prstGeom prst="roundRect">
            <a:avLst/>
          </a:prstGeom>
          <a:solidFill>
            <a:sysClr val="window" lastClr="FFFFFF"/>
          </a:solidFill>
          <a:ln w="12700" cap="flat" cmpd="sng" algn="ctr">
            <a:solidFill>
              <a:srgbClr val="5B9BD5"/>
            </a:solidFill>
            <a:prstDash val="solid"/>
            <a:miter lim="800000"/>
          </a:ln>
          <a:effectLst/>
        </p:spPr>
        <p:txBody>
          <a:bodyPr rtlCol="0" anchor="ctr"/>
          <a:lstStyle/>
          <a:p>
            <a:pPr lvl="0" algn="just" defTabSz="914400">
              <a:lnSpc>
                <a:spcPct val="90000"/>
              </a:lnSpc>
              <a:spcBef>
                <a:spcPts val="1000"/>
              </a:spcBef>
            </a:pP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テレビ離れが深刻な現代において、意外性のあるパロディ広告は視聴者を惹きつ</a:t>
            </a: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just" defTabSz="914400">
              <a:lnSpc>
                <a:spcPct val="90000"/>
              </a:lnSpc>
              <a:spcBef>
                <a:spcPts val="1000"/>
              </a:spcBef>
            </a:pP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けるのに有効である。</a:t>
            </a:r>
          </a:p>
          <a:p>
            <a:pPr lvl="0" algn="just" defTabSz="914400">
              <a:lnSpc>
                <a:spcPct val="90000"/>
              </a:lnSpc>
              <a:spcBef>
                <a:spcPts val="1000"/>
              </a:spcBef>
            </a:pPr>
            <a:r>
              <a:rPr kumimoji="1" lang="en-US"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1" lang="ja-JP"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just" defTabSz="914400">
              <a:lnSpc>
                <a:spcPct val="90000"/>
              </a:lnSpc>
              <a:spcBef>
                <a:spcPts val="1000"/>
              </a:spcBef>
            </a:pP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企業がパロディ広告を用いるなら、日常生活と似ているところを入れたほうが印象</a:t>
            </a: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lvl="0" algn="just" defTabSz="914400">
              <a:lnSpc>
                <a:spcPct val="90000"/>
              </a:lnSpc>
              <a:spcBef>
                <a:spcPts val="1000"/>
              </a:spcBef>
            </a:pPr>
            <a:r>
              <a:rPr kumimoji="1" lang="ja-JP" altLang="en-US"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kumimoji="1" lang="ja-JP" altLang="ja-JP" sz="2200" kern="100">
                <a:solidFill>
                  <a:prstClr val="black"/>
                </a:solidFill>
                <a:latin typeface="Meiryo UI" panose="020B0604030504040204" pitchFamily="50" charset="-128"/>
                <a:ea typeface="Meiryo UI" panose="020B0604030504040204" pitchFamily="50" charset="-128"/>
                <a:cs typeface="Meiryo UI" panose="020B0604030504040204" pitchFamily="50" charset="-128"/>
              </a:rPr>
              <a:t>に残りやすい。</a:t>
            </a:r>
            <a:endParaRPr kumimoji="1" lang="ja-JP" altLang="ja-JP" sz="2200" kern="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87383" y="365759"/>
            <a:ext cx="4506686" cy="584775"/>
          </a:xfrm>
          <a:prstGeom prst="rect">
            <a:avLst/>
          </a:prstGeom>
          <a:noFill/>
        </p:spPr>
        <p:txBody>
          <a:bodyPr wrap="square" rtlCol="0">
            <a:spAutoFit/>
          </a:bodyPr>
          <a:lstStyle/>
          <a:p>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実務</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的</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インプリケーション</a:t>
            </a:r>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307207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42</a:t>
            </a:fld>
            <a:endParaRPr lang="en-US" dirty="0"/>
          </a:p>
        </p:txBody>
      </p:sp>
      <p:sp>
        <p:nvSpPr>
          <p:cNvPr id="3" name="テキスト ボックス 2"/>
          <p:cNvSpPr txBox="1"/>
          <p:nvPr/>
        </p:nvSpPr>
        <p:spPr>
          <a:xfrm>
            <a:off x="287383" y="365759"/>
            <a:ext cx="4506686" cy="584775"/>
          </a:xfrm>
          <a:prstGeom prst="rect">
            <a:avLst/>
          </a:prstGeom>
          <a:noFill/>
        </p:spPr>
        <p:txBody>
          <a:bodyPr wrap="square" rtlCol="0">
            <a:spAutoFit/>
          </a:bodyPr>
          <a:lstStyle/>
          <a:p>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smtClean="0">
                <a:latin typeface="Meiryo UI" panose="020B0604030504040204" pitchFamily="50" charset="-128"/>
                <a:ea typeface="Meiryo UI" panose="020B0604030504040204" pitchFamily="50" charset="-128"/>
                <a:cs typeface="Meiryo UI" panose="020B0604030504040204" pitchFamily="50" charset="-128"/>
              </a:rPr>
              <a:t>学術的インプリケーション</a:t>
            </a:r>
            <a:r>
              <a:rPr kumimoji="1" lang="en-US" altLang="ja-JP" sz="32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7218675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3396343"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参考文献・</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URL】</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p:cNvSpPr txBox="1"/>
          <p:nvPr/>
        </p:nvSpPr>
        <p:spPr>
          <a:xfrm>
            <a:off x="287382" y="908291"/>
            <a:ext cx="10902587" cy="5755422"/>
          </a:xfrm>
          <a:prstGeom prst="rect">
            <a:avLst/>
          </a:prstGeom>
          <a:noFill/>
        </p:spPr>
        <p:txBody>
          <a:bodyPr wrap="square" rtlCol="0">
            <a:spAutoFit/>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内海</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彰</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(2002)『</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ユーモアの鑑賞過程の認知モデルに関する一考察</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下村直樹</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(2017)</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「クリエイティブメディアというメディア」</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北海学園大学経営論集</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p49-67</a:t>
            </a: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流大輔</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「親しみ」は広告好意を喚起するのかーコンテンツとの類似性・共通性という定義によるアプローチー</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「拡散し、ファンを増やし販促力を高める　人気企業に学ぶツイッターの</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12</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の秘策」</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日経</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TORENDY』2018</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09</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号</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p122</a:t>
            </a: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ブーム解析</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ポプテピピック</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原作ファンすらあぜんの大暴走が、まさかの覇権アニメに」</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日経</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TORENDY』2018</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07</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号</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p46-47</a:t>
            </a:r>
          </a:p>
          <a:p>
            <a:r>
              <a:rPr lang="en-US" altLang="ja-JP" sz="1600" dirty="0" err="1" smtClean="0">
                <a:latin typeface="Meiryo UI" panose="020B0604030504040204" pitchFamily="50" charset="-128"/>
                <a:ea typeface="Meiryo UI" panose="020B0604030504040204" pitchFamily="50" charset="-128"/>
                <a:cs typeface="Meiryo UI" panose="020B0604030504040204" pitchFamily="50" charset="-128"/>
              </a:rPr>
              <a:t>ITmedia</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ビジネス</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online</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20~34</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歳の人に聞く、テレビ</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CM</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を見ています</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か</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2"/>
              </a:rPr>
              <a:t>http</a:t>
            </a:r>
            <a:r>
              <a:rPr lang="en-US" altLang="ja-JP" sz="1600" dirty="0">
                <a:latin typeface="Meiryo UI" panose="020B0604030504040204" pitchFamily="50" charset="-128"/>
                <a:ea typeface="Meiryo UI" panose="020B0604030504040204" pitchFamily="50" charset="-128"/>
                <a:cs typeface="Meiryo UI" panose="020B0604030504040204" pitchFamily="50" charset="-128"/>
                <a:hlinkClick r:id="rId2"/>
              </a:rPr>
              <a:t>://</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2"/>
              </a:rPr>
              <a:t>bizmakoto.jp/makoto/articles/1001/28/news055.html</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hlinkClick r:id="rId2"/>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2018/12/8</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記憶</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に残る広告とは？神経科学者があげる「広告想起」のための５つのヒント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ttps://</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www.movie-times.tv/study/how-to/5926/</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2018/12/8</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r>
              <a:rPr lang="ja-JP" altLang="en-US" sz="1600" dirty="0" smtClean="0">
                <a:latin typeface="Meiryo UI" panose="020B0604030504040204" pitchFamily="50" charset="-128"/>
                <a:ea typeface="Meiryo UI" panose="020B0604030504040204" pitchFamily="50" charset="-128"/>
              </a:rPr>
              <a:t>広告</a:t>
            </a:r>
            <a:r>
              <a:rPr lang="ja-JP" altLang="en-US" sz="1600" dirty="0">
                <a:latin typeface="Meiryo UI" panose="020B0604030504040204" pitchFamily="50" charset="-128"/>
                <a:ea typeface="Meiryo UI" panose="020B0604030504040204" pitchFamily="50" charset="-128"/>
              </a:rPr>
              <a:t>とわかっていても、感情のバランスを崩されたら</a:t>
            </a:r>
            <a:r>
              <a:rPr lang="en-US" altLang="ja-JP"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3"/>
              </a:rPr>
              <a:t>https://www.tsuhan-marketing.com/blog/archives/1602</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(2018/11/20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公益財団法人　吉田秀雄記念事業財団｜広告の学校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4"/>
              </a:rPr>
              <a:t>http</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4"/>
              </a:rPr>
              <a:t>://</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4"/>
              </a:rPr>
              <a:t>www.yhmf.jp/school/index.html</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(2018/12/1</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心理学用語集サイコタム</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5"/>
              </a:rPr>
              <a:t>https://psychoterm.jp/basic/society/06.html</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(2018/11/20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a:t>
            </a:r>
          </a:p>
          <a:p>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パクリ問題</a:t>
            </a:r>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「パクリ」「オマージュ」「パロディ」の違いとは？簡単にまとめてみた</a:t>
            </a:r>
            <a:r>
              <a:rPr lang="ja-JP" altLang="en-US" sz="1600" dirty="0"/>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6"/>
              </a:rPr>
              <a:t>http://wating-for-1.net/wp/hommage/</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(2018/12/8</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いいな</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CM</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森永　ハイチュウ　関ジャニ∞　「ハイチュウプレミアム 桃太郎」篇 </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7"/>
              </a:rPr>
              <a:t>https://</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7"/>
              </a:rPr>
              <a:t>youtu.be/DWmrtLBnVuQ</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(2018/12/1</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CM】②</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大人グリコ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年後の磯野家 「テスト篇」 </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8"/>
              </a:rPr>
              <a:t>https://</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8"/>
              </a:rPr>
              <a:t>youtu.be/4XvEbf8ZWJI</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(2018/12/1</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カップヌードル</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CM </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「フランダースの漢 篇」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15</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秒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 EXILE TRIBE </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9"/>
              </a:rPr>
              <a:t>https</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hlinkClick r:id="rId9"/>
              </a:rPr>
              <a:t>://</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hlinkClick r:id="rId9"/>
              </a:rPr>
              <a:t>youtu.be/4lZkjjO-IZI</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(2018/12/12</a:t>
            </a:r>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アクセス</a:t>
            </a:r>
            <a:r>
              <a:rPr kumimoji="1" lang="en-US" altLang="ja-JP" sz="1600" dirty="0" smtClean="0">
                <a:latin typeface="Meiryo UI" panose="020B0604030504040204" pitchFamily="50" charset="-128"/>
                <a:ea typeface="Meiryo UI" panose="020B0604030504040204" pitchFamily="50" charset="-128"/>
                <a:cs typeface="Meiryo UI" panose="020B0604030504040204" pitchFamily="50" charset="-128"/>
              </a:rPr>
              <a:t>)</a:t>
            </a: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43</a:t>
            </a:fld>
            <a:endParaRPr lang="en-US" dirty="0"/>
          </a:p>
        </p:txBody>
      </p:sp>
    </p:spTree>
    <p:extLst>
      <p:ext uri="{BB962C8B-B14F-4D97-AF65-F5344CB8AC3E}">
        <p14:creationId xmlns:p14="http://schemas.microsoft.com/office/powerpoint/2010/main" val="3594166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26474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descr="テキスト, 人, 本, 建物 が含まれている画像&#10;&#10;非常に高い精度で生成された説明">
            <a:extLst>
              <a:ext uri="{FF2B5EF4-FFF2-40B4-BE49-F238E27FC236}">
                <a16:creationId xmlns:a16="http://schemas.microsoft.com/office/drawing/2014/main" id="{D24B6CFA-62DF-4091-A09F-9D39169BDA5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12256" y="4292964"/>
            <a:ext cx="2195215" cy="2190311"/>
          </a:xfrm>
          <a:prstGeom prst="rect">
            <a:avLst/>
          </a:prstGeom>
        </p:spPr>
      </p:pic>
      <p:pic>
        <p:nvPicPr>
          <p:cNvPr id="5" name="図 4" descr="テキスト が含まれている画像&#10;&#10;非常に高い精度で生成された説明">
            <a:extLst>
              <a:ext uri="{FF2B5EF4-FFF2-40B4-BE49-F238E27FC236}">
                <a16:creationId xmlns:a16="http://schemas.microsoft.com/office/drawing/2014/main" id="{08DB8F04-3FB7-4A7F-A36C-BAAB924816D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42692" y="4270820"/>
            <a:ext cx="2195215" cy="2190311"/>
          </a:xfrm>
          <a:prstGeom prst="rect">
            <a:avLst/>
          </a:prstGeom>
        </p:spPr>
      </p:pic>
      <p:pic>
        <p:nvPicPr>
          <p:cNvPr id="7" name="図 6" descr="テキスト が含まれている画像&#10;&#10;非常に高い精度で生成された説明">
            <a:extLst>
              <a:ext uri="{FF2B5EF4-FFF2-40B4-BE49-F238E27FC236}">
                <a16:creationId xmlns:a16="http://schemas.microsoft.com/office/drawing/2014/main" id="{17D6F547-8D15-4A87-9020-5F8D6385C46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06783" y="4292964"/>
            <a:ext cx="2266872" cy="2190311"/>
          </a:xfrm>
          <a:prstGeom prst="rect">
            <a:avLst/>
          </a:prstGeom>
        </p:spPr>
      </p:pic>
      <p:sp>
        <p:nvSpPr>
          <p:cNvPr id="8" name="テキスト ボックス 7"/>
          <p:cNvSpPr txBox="1"/>
          <p:nvPr/>
        </p:nvSpPr>
        <p:spPr>
          <a:xfrm>
            <a:off x="287383" y="3690582"/>
            <a:ext cx="4290695" cy="461665"/>
          </a:xfrm>
          <a:prstGeom prst="rect">
            <a:avLst/>
          </a:prstGeom>
          <a:noFill/>
        </p:spPr>
        <p:txBody>
          <a:bodyPr wrap="square" rtlCol="0">
            <a:spAutoFit/>
          </a:bodyPr>
          <a:lstStyle/>
          <a:p>
            <a:r>
              <a:rPr kumimoji="1" lang="ja-JP" altLang="en-US" sz="2400" u="sng">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u="sng" dirty="0">
                <a:latin typeface="Meiryo UI" panose="020B0604030504040204" pitchFamily="50" charset="-128"/>
                <a:ea typeface="Meiryo UI" panose="020B0604030504040204" pitchFamily="50" charset="-128"/>
                <a:cs typeface="Meiryo UI" panose="020B0604030504040204" pitchFamily="50" charset="-128"/>
              </a:rPr>
              <a:t>MAD MAX </a:t>
            </a:r>
            <a:r>
              <a:rPr kumimoji="1" lang="ja-JP" altLang="en-US" sz="2400" u="sng">
                <a:latin typeface="Meiryo UI" panose="020B0604030504040204" pitchFamily="50" charset="-128"/>
                <a:ea typeface="Meiryo UI" panose="020B0604030504040204" pitchFamily="50" charset="-128"/>
                <a:cs typeface="Meiryo UI" panose="020B0604030504040204" pitchFamily="50" charset="-128"/>
              </a:rPr>
              <a:t>と</a:t>
            </a:r>
            <a:r>
              <a:rPr kumimoji="1" lang="en-US" altLang="ja-JP" sz="2400" u="sng" dirty="0">
                <a:latin typeface="Meiryo UI" panose="020B0604030504040204" pitchFamily="50" charset="-128"/>
                <a:ea typeface="Meiryo UI" panose="020B0604030504040204" pitchFamily="50" charset="-128"/>
                <a:cs typeface="Meiryo UI" panose="020B0604030504040204" pitchFamily="50" charset="-128"/>
              </a:rPr>
              <a:t> </a:t>
            </a:r>
            <a:r>
              <a:rPr kumimoji="1" lang="ja-JP" altLang="en-US" sz="2400" u="sng">
                <a:latin typeface="Meiryo UI" panose="020B0604030504040204" pitchFamily="50" charset="-128"/>
                <a:ea typeface="Meiryo UI" panose="020B0604030504040204" pitchFamily="50" charset="-128"/>
                <a:cs typeface="Meiryo UI" panose="020B0604030504040204" pitchFamily="50" charset="-128"/>
              </a:rPr>
              <a:t>北斗</a:t>
            </a:r>
            <a:r>
              <a:rPr kumimoji="1" lang="ja-JP" altLang="en-US" sz="2400" u="sng" dirty="0">
                <a:latin typeface="Meiryo UI" panose="020B0604030504040204" pitchFamily="50" charset="-128"/>
                <a:ea typeface="Meiryo UI" panose="020B0604030504040204" pitchFamily="50" charset="-128"/>
                <a:cs typeface="Meiryo UI" panose="020B0604030504040204" pitchFamily="50" charset="-128"/>
              </a:rPr>
              <a:t>の拳</a:t>
            </a:r>
          </a:p>
        </p:txBody>
      </p:sp>
      <p:sp>
        <p:nvSpPr>
          <p:cNvPr id="14" name="正方形/長方形 13"/>
          <p:cNvSpPr/>
          <p:nvPr/>
        </p:nvSpPr>
        <p:spPr>
          <a:xfrm>
            <a:off x="8160379" y="6581001"/>
            <a:ext cx="3132461" cy="276999"/>
          </a:xfrm>
          <a:prstGeom prst="rect">
            <a:avLst/>
          </a:prstGeom>
        </p:spPr>
        <p:txBody>
          <a:bodyPr wrap="none">
            <a:spAutoFit/>
          </a:bodyPr>
          <a:lstStyle/>
          <a:p>
            <a:r>
              <a:rPr lang="en-US" altLang="ja-JP" sz="1200" dirty="0">
                <a:latin typeface="Meiryo UI" panose="020B0604030504040204" pitchFamily="50" charset="-128"/>
                <a:ea typeface="Meiryo UI" panose="020B0604030504040204" pitchFamily="50" charset="-128"/>
                <a:cs typeface="Meiryo UI" panose="020B0604030504040204" pitchFamily="50" charset="-128"/>
              </a:rPr>
              <a:t>http://wating-for-1.net/wp/hommage/</a:t>
            </a:r>
            <a:endParaRPr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スライド番号プレースホルダー 14"/>
          <p:cNvSpPr>
            <a:spLocks noGrp="1"/>
          </p:cNvSpPr>
          <p:nvPr>
            <p:ph type="sldNum" sz="quarter" idx="12"/>
          </p:nvPr>
        </p:nvSpPr>
        <p:spPr/>
        <p:txBody>
          <a:bodyPr>
            <a:normAutofit lnSpcReduction="10000"/>
          </a:bodyPr>
          <a:lstStyle/>
          <a:p>
            <a:fld id="{6D22F896-40B5-4ADD-8801-0D06FADFA095}" type="slidenum">
              <a:rPr lang="en-US" smtClean="0"/>
              <a:pPr/>
              <a:t>5</a:t>
            </a:fld>
            <a:endParaRPr lang="en-US" dirty="0"/>
          </a:p>
        </p:txBody>
      </p:sp>
      <p:sp>
        <p:nvSpPr>
          <p:cNvPr id="17" name="右矢印 16">
            <a:extLst>
              <a:ext uri="{FF2B5EF4-FFF2-40B4-BE49-F238E27FC236}">
                <a16:creationId xmlns:a16="http://schemas.microsoft.com/office/drawing/2014/main" id="{9BB2A08B-DC67-9145-AA9B-B09C534F9020}"/>
              </a:ext>
            </a:extLst>
          </p:cNvPr>
          <p:cNvSpPr/>
          <p:nvPr/>
        </p:nvSpPr>
        <p:spPr>
          <a:xfrm>
            <a:off x="3360137" y="4884620"/>
            <a:ext cx="630562" cy="4142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17">
            <a:extLst>
              <a:ext uri="{FF2B5EF4-FFF2-40B4-BE49-F238E27FC236}">
                <a16:creationId xmlns:a16="http://schemas.microsoft.com/office/drawing/2014/main" id="{B9425078-B8C8-1340-AE5B-7AB23E2128AC}"/>
              </a:ext>
            </a:extLst>
          </p:cNvPr>
          <p:cNvSpPr/>
          <p:nvPr/>
        </p:nvSpPr>
        <p:spPr>
          <a:xfrm>
            <a:off x="7402522" y="4901683"/>
            <a:ext cx="630562" cy="4142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19">
            <a:extLst>
              <a:ext uri="{FF2B5EF4-FFF2-40B4-BE49-F238E27FC236}">
                <a16:creationId xmlns:a16="http://schemas.microsoft.com/office/drawing/2014/main" id="{B871399B-F5E0-B343-975E-9D43DB69D942}"/>
              </a:ext>
            </a:extLst>
          </p:cNvPr>
          <p:cNvSpPr/>
          <p:nvPr/>
        </p:nvSpPr>
        <p:spPr>
          <a:xfrm flipH="1">
            <a:off x="7325137" y="5776244"/>
            <a:ext cx="593328" cy="4142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716B3FE8-50C7-4246-B1C3-487B728AA713}"/>
              </a:ext>
            </a:extLst>
          </p:cNvPr>
          <p:cNvSpPr txBox="1"/>
          <p:nvPr/>
        </p:nvSpPr>
        <p:spPr>
          <a:xfrm>
            <a:off x="3197844" y="4429910"/>
            <a:ext cx="1417723" cy="400110"/>
          </a:xfrm>
          <a:prstGeom prst="rect">
            <a:avLst/>
          </a:prstGeom>
          <a:noFill/>
        </p:spPr>
        <p:txBody>
          <a:bodyPr wrap="square" rtlCol="0">
            <a:spAutoFit/>
          </a:bodyPr>
          <a:lstStyle/>
          <a:p>
            <a:r>
              <a:rPr kumimoji="1" lang="ja-JP" altLang="en-US" sz="2000">
                <a:latin typeface="Meiryo UI" panose="020B0604030504040204" pitchFamily="34" charset="-128"/>
                <a:ea typeface="Meiryo UI" panose="020B0604030504040204" pitchFamily="34" charset="-128"/>
              </a:rPr>
              <a:t>オマージュ</a:t>
            </a:r>
          </a:p>
        </p:txBody>
      </p:sp>
      <p:sp>
        <p:nvSpPr>
          <p:cNvPr id="22" name="正方形/長方形 21">
            <a:extLst>
              <a:ext uri="{FF2B5EF4-FFF2-40B4-BE49-F238E27FC236}">
                <a16:creationId xmlns:a16="http://schemas.microsoft.com/office/drawing/2014/main" id="{F939548D-5D48-5445-9FF9-ED499C8A93D0}"/>
              </a:ext>
            </a:extLst>
          </p:cNvPr>
          <p:cNvSpPr/>
          <p:nvPr/>
        </p:nvSpPr>
        <p:spPr>
          <a:xfrm>
            <a:off x="7279587" y="4428604"/>
            <a:ext cx="1081409" cy="400110"/>
          </a:xfrm>
          <a:prstGeom prst="rect">
            <a:avLst/>
          </a:prstGeom>
        </p:spPr>
        <p:txBody>
          <a:bodyPr wrap="square">
            <a:spAutoFit/>
          </a:bodyPr>
          <a:lstStyle/>
          <a:p>
            <a:r>
              <a:rPr kumimoji="1" lang="ja-JP" altLang="en-US" sz="2000">
                <a:latin typeface="Meiryo UI" panose="020B0604030504040204" pitchFamily="34" charset="-128"/>
                <a:ea typeface="Meiryo UI" panose="020B0604030504040204" pitchFamily="34" charset="-128"/>
              </a:rPr>
              <a:t>パロディ</a:t>
            </a:r>
          </a:p>
        </p:txBody>
      </p:sp>
      <p:sp>
        <p:nvSpPr>
          <p:cNvPr id="23" name="正方形/長方形 22">
            <a:extLst>
              <a:ext uri="{FF2B5EF4-FFF2-40B4-BE49-F238E27FC236}">
                <a16:creationId xmlns:a16="http://schemas.microsoft.com/office/drawing/2014/main" id="{B093DFFC-33F7-0E41-BB9F-579550C68B36}"/>
              </a:ext>
            </a:extLst>
          </p:cNvPr>
          <p:cNvSpPr/>
          <p:nvPr/>
        </p:nvSpPr>
        <p:spPr>
          <a:xfrm>
            <a:off x="7355100" y="6261076"/>
            <a:ext cx="798759" cy="400110"/>
          </a:xfrm>
          <a:prstGeom prst="rect">
            <a:avLst/>
          </a:prstGeom>
        </p:spPr>
        <p:txBody>
          <a:bodyPr wrap="square">
            <a:spAutoFit/>
          </a:bodyPr>
          <a:lstStyle/>
          <a:p>
            <a:r>
              <a:rPr kumimoji="1" lang="ja-JP" altLang="en-US" sz="2000">
                <a:latin typeface="Meiryo UI" panose="020B0604030504040204" pitchFamily="34" charset="-128"/>
                <a:ea typeface="Meiryo UI" panose="020B0604030504040204" pitchFamily="34" charset="-128"/>
              </a:rPr>
              <a:t>原作</a:t>
            </a:r>
          </a:p>
        </p:txBody>
      </p:sp>
      <p:sp>
        <p:nvSpPr>
          <p:cNvPr id="24" name="右矢印 23">
            <a:extLst>
              <a:ext uri="{FF2B5EF4-FFF2-40B4-BE49-F238E27FC236}">
                <a16:creationId xmlns:a16="http://schemas.microsoft.com/office/drawing/2014/main" id="{F3ACCBBC-D9B8-D548-A1A5-AE35FA662578}"/>
              </a:ext>
            </a:extLst>
          </p:cNvPr>
          <p:cNvSpPr/>
          <p:nvPr/>
        </p:nvSpPr>
        <p:spPr>
          <a:xfrm flipH="1">
            <a:off x="3361555" y="5805667"/>
            <a:ext cx="593328" cy="4142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A97B0969-41CB-1A4F-A59C-7D9124D3E4FA}"/>
              </a:ext>
            </a:extLst>
          </p:cNvPr>
          <p:cNvSpPr/>
          <p:nvPr/>
        </p:nvSpPr>
        <p:spPr>
          <a:xfrm>
            <a:off x="3414636" y="6294765"/>
            <a:ext cx="798759" cy="400110"/>
          </a:xfrm>
          <a:prstGeom prst="rect">
            <a:avLst/>
          </a:prstGeom>
        </p:spPr>
        <p:txBody>
          <a:bodyPr wrap="square">
            <a:spAutoFit/>
          </a:bodyPr>
          <a:lstStyle/>
          <a:p>
            <a:r>
              <a:rPr kumimoji="1" lang="ja-JP" altLang="en-US" sz="2000">
                <a:latin typeface="Meiryo UI" panose="020B0604030504040204" pitchFamily="34" charset="-128"/>
                <a:ea typeface="Meiryo UI" panose="020B0604030504040204" pitchFamily="34" charset="-128"/>
              </a:rPr>
              <a:t>原作</a:t>
            </a:r>
          </a:p>
        </p:txBody>
      </p:sp>
      <p:sp>
        <p:nvSpPr>
          <p:cNvPr id="29" name="角丸四角形 28">
            <a:extLst>
              <a:ext uri="{FF2B5EF4-FFF2-40B4-BE49-F238E27FC236}">
                <a16:creationId xmlns:a16="http://schemas.microsoft.com/office/drawing/2014/main" id="{51EC6454-4813-F14A-819C-51AE596B3138}"/>
              </a:ext>
            </a:extLst>
          </p:cNvPr>
          <p:cNvSpPr/>
          <p:nvPr/>
        </p:nvSpPr>
        <p:spPr>
          <a:xfrm>
            <a:off x="552863" y="1211370"/>
            <a:ext cx="9841478" cy="228742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a:extLst>
              <a:ext uri="{FF2B5EF4-FFF2-40B4-BE49-F238E27FC236}">
                <a16:creationId xmlns:a16="http://schemas.microsoft.com/office/drawing/2014/main" id="{40688A8C-AF93-B64F-8201-B4DC2B562E73}"/>
              </a:ext>
            </a:extLst>
          </p:cNvPr>
          <p:cNvSpPr txBox="1"/>
          <p:nvPr/>
        </p:nvSpPr>
        <p:spPr>
          <a:xfrm>
            <a:off x="982783" y="949760"/>
            <a:ext cx="1330529" cy="523220"/>
          </a:xfrm>
          <a:prstGeom prst="rect">
            <a:avLst/>
          </a:prstGeom>
          <a:solidFill>
            <a:schemeClr val="bg1"/>
          </a:solidFill>
        </p:spPr>
        <p:txBody>
          <a:bodyPr wrap="square" rtlCol="0">
            <a:spAutoFit/>
          </a:bodyPr>
          <a:lstStyle/>
          <a:p>
            <a:r>
              <a:rPr kumimoji="1" lang="ja-JP" altLang="en-US" sz="2800" u="sng" dirty="0">
                <a:latin typeface="Meiryo UI" panose="020B0604030504040204" pitchFamily="50" charset="-128"/>
                <a:ea typeface="Meiryo UI" panose="020B0604030504040204" pitchFamily="50" charset="-128"/>
                <a:cs typeface="Meiryo UI" panose="020B0604030504040204" pitchFamily="50" charset="-128"/>
              </a:rPr>
              <a:t>類義語</a:t>
            </a:r>
          </a:p>
        </p:txBody>
      </p:sp>
      <p:sp>
        <p:nvSpPr>
          <p:cNvPr id="32" name="テキスト ボックス 31">
            <a:extLst>
              <a:ext uri="{FF2B5EF4-FFF2-40B4-BE49-F238E27FC236}">
                <a16:creationId xmlns:a16="http://schemas.microsoft.com/office/drawing/2014/main" id="{FAC67E1A-5B15-0943-B006-0C577081345B}"/>
              </a:ext>
            </a:extLst>
          </p:cNvPr>
          <p:cNvSpPr txBox="1"/>
          <p:nvPr/>
        </p:nvSpPr>
        <p:spPr>
          <a:xfrm>
            <a:off x="845298" y="1534536"/>
            <a:ext cx="9226353" cy="1986404"/>
          </a:xfrm>
          <a:prstGeom prst="rect">
            <a:avLst/>
          </a:prstGeom>
          <a:noFill/>
        </p:spPr>
        <p:txBody>
          <a:bodyPr wrap="square" rtlCol="0">
            <a:spAutoFit/>
          </a:bodyPr>
          <a:lstStyle/>
          <a:p>
            <a:r>
              <a:rPr kumimoji="1" lang="ja-JP" altLang="en-US" sz="2000">
                <a:latin typeface="Meiryo UI" panose="020B0604030504040204" pitchFamily="34" charset="-128"/>
                <a:ea typeface="Meiryo UI" panose="020B0604030504040204" pitchFamily="34" charset="-128"/>
              </a:rPr>
              <a:t>・オマージュ</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　</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：尊敬の気持ちを表したもの。権威。褒め称えるもの。</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a:latin typeface="Meiryo UI" panose="020B0604030504040204" pitchFamily="34" charset="-128"/>
                <a:ea typeface="Meiryo UI" panose="020B0604030504040204" pitchFamily="34" charset="-128"/>
              </a:rPr>
              <a:t>・コラボレーション</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：企業や著名なデザイナー、タレントなどが協力して</a:t>
            </a:r>
            <a:endParaRPr kumimoji="1" lang="en-US" altLang="ja-JP" sz="2000" dirty="0">
              <a:latin typeface="Meiryo UI" panose="020B0604030504040204" pitchFamily="34" charset="-128"/>
              <a:ea typeface="Meiryo UI" panose="020B0604030504040204" pitchFamily="34" charset="-128"/>
            </a:endParaRPr>
          </a:p>
          <a:p>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　　　</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商品開発を行うことなどを指す語</a:t>
            </a:r>
            <a:endParaRPr kumimoji="1" lang="en-US" altLang="ja-JP" sz="2000" dirty="0">
              <a:latin typeface="Meiryo UI" panose="020B0604030504040204" pitchFamily="34" charset="-128"/>
              <a:ea typeface="Meiryo UI" panose="020B0604030504040204" pitchFamily="34" charset="-128"/>
            </a:endParaRPr>
          </a:p>
          <a:p>
            <a:endParaRPr kumimoji="1" lang="en-US" altLang="ja-JP" sz="2000" dirty="0">
              <a:latin typeface="Meiryo UI" panose="020B0604030504040204" pitchFamily="34" charset="-128"/>
              <a:ea typeface="Meiryo UI" panose="020B0604030504040204" pitchFamily="34" charset="-128"/>
            </a:endParaRPr>
          </a:p>
          <a:p>
            <a:r>
              <a:rPr kumimoji="1" lang="ja-JP" altLang="en-US" sz="2000">
                <a:latin typeface="Meiryo UI" panose="020B0604030504040204" pitchFamily="34" charset="-128"/>
                <a:ea typeface="Meiryo UI" panose="020B0604030504040204" pitchFamily="34" charset="-128"/>
              </a:rPr>
              <a:t>・パクリ</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　　　</a:t>
            </a:r>
            <a:r>
              <a:rPr kumimoji="1" lang="en-US" altLang="ja-JP" sz="2000" dirty="0">
                <a:latin typeface="Meiryo UI" panose="020B0604030504040204" pitchFamily="34" charset="-128"/>
                <a:ea typeface="Meiryo UI" panose="020B0604030504040204" pitchFamily="34" charset="-128"/>
              </a:rPr>
              <a:t>    </a:t>
            </a:r>
            <a:r>
              <a:rPr kumimoji="1" lang="ja-JP" altLang="en-US" sz="2000">
                <a:latin typeface="Meiryo UI" panose="020B0604030504040204" pitchFamily="34" charset="-128"/>
                <a:ea typeface="Meiryo UI" panose="020B0604030504040204" pitchFamily="34" charset="-128"/>
              </a:rPr>
              <a:t>：盗作や盗品などを指す語</a:t>
            </a:r>
            <a:r>
              <a:rPr kumimoji="1" lang="en-US" altLang="ja-JP" sz="2000" dirty="0">
                <a:latin typeface="Meiryo UI" panose="020B0604030504040204" pitchFamily="34" charset="-128"/>
                <a:ea typeface="Meiryo UI" panose="020B0604030504040204" pitchFamily="34" charset="-128"/>
              </a:rPr>
              <a:t>							</a:t>
            </a:r>
            <a:r>
              <a:rPr kumimoji="1" lang="ja-JP" altLang="en-US" sz="1200">
                <a:latin typeface="Meiryo UI" panose="020B0604030504040204" pitchFamily="34" charset="-128"/>
                <a:ea typeface="Meiryo UI" panose="020B0604030504040204" pitchFamily="34" charset="-128"/>
              </a:rPr>
              <a:t>（三省堂　大辞林）</a:t>
            </a:r>
            <a:endParaRPr kumimoji="1" lang="ja-JP" altLang="en-US" sz="200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456194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四角形: 角を丸くする 31">
            <a:extLst>
              <a:ext uri="{FF2B5EF4-FFF2-40B4-BE49-F238E27FC236}">
                <a16:creationId xmlns:a16="http://schemas.microsoft.com/office/drawing/2014/main" id="{6443ADC4-ED6C-47CA-897D-E75BA36A9593}"/>
              </a:ext>
            </a:extLst>
          </p:cNvPr>
          <p:cNvSpPr/>
          <p:nvPr/>
        </p:nvSpPr>
        <p:spPr>
          <a:xfrm>
            <a:off x="3524767" y="5799744"/>
            <a:ext cx="5238233" cy="778108"/>
          </a:xfrm>
          <a:prstGeom prst="round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パロディが社会の中で浸透してきている</a:t>
            </a:r>
          </a:p>
        </p:txBody>
      </p:sp>
      <p:sp>
        <p:nvSpPr>
          <p:cNvPr id="3" name="テキスト ボックス 2"/>
          <p:cNvSpPr txBox="1"/>
          <p:nvPr/>
        </p:nvSpPr>
        <p:spPr>
          <a:xfrm>
            <a:off x="287383" y="365759"/>
            <a:ext cx="2286000"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5" name="図 4"/>
          <p:cNvPicPr>
            <a:picLocks noChangeAspect="1"/>
          </p:cNvPicPr>
          <p:nvPr/>
        </p:nvPicPr>
        <p:blipFill rotWithShape="1">
          <a:blip r:embed="rId2" cstate="email">
            <a:extLst>
              <a:ext uri="{28A0092B-C50C-407E-A947-70E740481C1C}">
                <a14:useLocalDpi xmlns:a14="http://schemas.microsoft.com/office/drawing/2010/main"/>
              </a:ext>
            </a:extLst>
          </a:blip>
          <a:srcRect t="-1374"/>
          <a:stretch/>
        </p:blipFill>
        <p:spPr>
          <a:xfrm flipH="1">
            <a:off x="6881546" y="1724130"/>
            <a:ext cx="2940862" cy="27079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図 20">
            <a:extLst>
              <a:ext uri="{FF2B5EF4-FFF2-40B4-BE49-F238E27FC236}">
                <a16:creationId xmlns:a16="http://schemas.microsoft.com/office/drawing/2014/main" id="{44276FFB-4792-42ED-834C-019AEFDFBDF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0252" y="1544010"/>
            <a:ext cx="3534626" cy="28586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p:spPr>
      </p:pic>
      <p:sp>
        <p:nvSpPr>
          <p:cNvPr id="27" name="テキスト ボックス 26">
            <a:extLst>
              <a:ext uri="{FF2B5EF4-FFF2-40B4-BE49-F238E27FC236}">
                <a16:creationId xmlns:a16="http://schemas.microsoft.com/office/drawing/2014/main" id="{03872676-4E77-4E80-85BC-9F4A171E636E}"/>
              </a:ext>
            </a:extLst>
          </p:cNvPr>
          <p:cNvSpPr txBox="1"/>
          <p:nvPr/>
        </p:nvSpPr>
        <p:spPr>
          <a:xfrm>
            <a:off x="472878" y="4570710"/>
            <a:ext cx="4900701" cy="1015663"/>
          </a:xfrm>
          <a:prstGeom prst="rect">
            <a:avLst/>
          </a:prstGeom>
          <a:noFill/>
        </p:spPr>
        <p:txBody>
          <a:bodyPr wrap="none" rtlCol="0">
            <a:spAutoFit/>
          </a:bodyPr>
          <a:lstStyle/>
          <a:p>
            <a:r>
              <a:rPr kumimoji="1" lang="en-US" altLang="ja-JP" sz="2000" dirty="0">
                <a:latin typeface="Meiryo UI" panose="020B0604030504040204" pitchFamily="50" charset="-128"/>
                <a:ea typeface="Meiryo UI" panose="020B0604030504040204" pitchFamily="50" charset="-128"/>
              </a:rPr>
              <a:t>Twitter</a:t>
            </a:r>
            <a:r>
              <a:rPr kumimoji="1" lang="ja-JP" altLang="en-US" sz="2000" dirty="0">
                <a:latin typeface="Meiryo UI" panose="020B0604030504040204" pitchFamily="50" charset="-128"/>
                <a:ea typeface="Meiryo UI" panose="020B0604030504040204" pitchFamily="50" charset="-128"/>
              </a:rPr>
              <a:t>で「君の名は」のパロディ。</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ファンを引きつけ、</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企業に対する好感度が上がった。（日経</a:t>
            </a:r>
            <a:r>
              <a:rPr kumimoji="1" lang="en-US" altLang="ja-JP" sz="2000" dirty="0">
                <a:latin typeface="Meiryo UI" panose="020B0604030504040204" pitchFamily="50" charset="-128"/>
                <a:ea typeface="Meiryo UI" panose="020B0604030504040204" pitchFamily="50" charset="-128"/>
              </a:rPr>
              <a:t>BP</a:t>
            </a:r>
            <a:r>
              <a:rPr kumimoji="1" lang="ja-JP" altLang="en-US" sz="2000" dirty="0">
                <a:latin typeface="Meiryo UI" panose="020B0604030504040204" pitchFamily="50" charset="-128"/>
                <a:ea typeface="Meiryo UI" panose="020B0604030504040204" pitchFamily="50" charset="-128"/>
              </a:rPr>
              <a:t>）</a:t>
            </a:r>
          </a:p>
        </p:txBody>
      </p:sp>
      <p:sp>
        <p:nvSpPr>
          <p:cNvPr id="28" name="正方形/長方形 27">
            <a:extLst>
              <a:ext uri="{FF2B5EF4-FFF2-40B4-BE49-F238E27FC236}">
                <a16:creationId xmlns:a16="http://schemas.microsoft.com/office/drawing/2014/main" id="{453E5428-EE0F-40D2-B421-593ECA00AA5D}"/>
              </a:ext>
            </a:extLst>
          </p:cNvPr>
          <p:cNvSpPr/>
          <p:nvPr/>
        </p:nvSpPr>
        <p:spPr>
          <a:xfrm>
            <a:off x="7556728" y="1110649"/>
            <a:ext cx="1590500" cy="400110"/>
          </a:xfrm>
          <a:prstGeom prst="rect">
            <a:avLst/>
          </a:prstGeom>
        </p:spPr>
        <p:txBody>
          <a:bodyPr wrap="none">
            <a:spAutoFit/>
          </a:bodyPr>
          <a:lstStyle/>
          <a:p>
            <a:r>
              <a:rPr lang="ja-JP" altLang="en-US" sz="2000" b="1" u="sng" dirty="0">
                <a:latin typeface="Meiryo UI" panose="020B0604030504040204" pitchFamily="50" charset="-128"/>
                <a:ea typeface="Meiryo UI" panose="020B0604030504040204" pitchFamily="50" charset="-128"/>
              </a:rPr>
              <a:t>ポプテピピック</a:t>
            </a:r>
          </a:p>
        </p:txBody>
      </p:sp>
      <p:sp>
        <p:nvSpPr>
          <p:cNvPr id="29" name="テキスト ボックス 28">
            <a:extLst>
              <a:ext uri="{FF2B5EF4-FFF2-40B4-BE49-F238E27FC236}">
                <a16:creationId xmlns:a16="http://schemas.microsoft.com/office/drawing/2014/main" id="{60324814-1BD9-40D4-85A8-AF8D9C7B80CC}"/>
              </a:ext>
            </a:extLst>
          </p:cNvPr>
          <p:cNvSpPr txBox="1"/>
          <p:nvPr/>
        </p:nvSpPr>
        <p:spPr>
          <a:xfrm>
            <a:off x="1430383" y="1088946"/>
            <a:ext cx="1813317" cy="400110"/>
          </a:xfrm>
          <a:prstGeom prst="rect">
            <a:avLst/>
          </a:prstGeom>
          <a:noFill/>
        </p:spPr>
        <p:txBody>
          <a:bodyPr wrap="none" rtlCol="0">
            <a:spAutoFit/>
          </a:bodyPr>
          <a:lstStyle/>
          <a:p>
            <a:r>
              <a:rPr kumimoji="1" lang="ja-JP" altLang="en-US" sz="2000" b="1" u="sng" dirty="0">
                <a:latin typeface="Meiryo UI" panose="020B0604030504040204" pitchFamily="50" charset="-128"/>
                <a:ea typeface="Meiryo UI" panose="020B0604030504040204" pitchFamily="50" charset="-128"/>
              </a:rPr>
              <a:t>タニタとシャープ</a:t>
            </a:r>
          </a:p>
        </p:txBody>
      </p:sp>
      <p:sp>
        <p:nvSpPr>
          <p:cNvPr id="30" name="テキスト ボックス 29">
            <a:extLst>
              <a:ext uri="{FF2B5EF4-FFF2-40B4-BE49-F238E27FC236}">
                <a16:creationId xmlns:a16="http://schemas.microsoft.com/office/drawing/2014/main" id="{8D8D92A2-8F5D-41BD-A81A-B843756210E0}"/>
              </a:ext>
            </a:extLst>
          </p:cNvPr>
          <p:cNvSpPr txBox="1"/>
          <p:nvPr/>
        </p:nvSpPr>
        <p:spPr>
          <a:xfrm>
            <a:off x="6205396" y="4615985"/>
            <a:ext cx="4293163" cy="707886"/>
          </a:xfrm>
          <a:prstGeom prst="rect">
            <a:avLst/>
          </a:prstGeom>
          <a:noFill/>
        </p:spPr>
        <p:txBody>
          <a:bodyPr wrap="none" rtlCol="0">
            <a:spAutoFit/>
          </a:bodyPr>
          <a:lstStyle/>
          <a:p>
            <a:r>
              <a:rPr kumimoji="1" lang="ja-JP" altLang="en-US" sz="2000" dirty="0">
                <a:latin typeface="Meiryo UI" panose="020B0604030504040204" pitchFamily="50" charset="-128"/>
                <a:ea typeface="Meiryo UI" panose="020B0604030504040204" pitchFamily="50" charset="-128"/>
              </a:rPr>
              <a:t>パロディが豊富に使われ、幅広い世代に</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話題を供給させた。（日経</a:t>
            </a:r>
            <a:r>
              <a:rPr kumimoji="1" lang="en-US" altLang="ja-JP" sz="2000" dirty="0">
                <a:latin typeface="Meiryo UI" panose="020B0604030504040204" pitchFamily="50" charset="-128"/>
                <a:ea typeface="Meiryo UI" panose="020B0604030504040204" pitchFamily="50" charset="-128"/>
              </a:rPr>
              <a:t>BP</a:t>
            </a:r>
            <a:r>
              <a:rPr kumimoji="1" lang="ja-JP" altLang="en-US" sz="2000" dirty="0">
                <a:latin typeface="Meiryo UI" panose="020B0604030504040204" pitchFamily="50" charset="-128"/>
                <a:ea typeface="Meiryo UI" panose="020B0604030504040204" pitchFamily="50" charset="-128"/>
              </a:rPr>
              <a:t>）</a:t>
            </a:r>
          </a:p>
        </p:txBody>
      </p:sp>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6</a:t>
            </a:fld>
            <a:endParaRPr lang="en-US" dirty="0"/>
          </a:p>
        </p:txBody>
      </p:sp>
    </p:spTree>
    <p:extLst>
      <p:ext uri="{BB962C8B-B14F-4D97-AF65-F5344CB8AC3E}">
        <p14:creationId xmlns:p14="http://schemas.microsoft.com/office/powerpoint/2010/main" val="3223889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normAutofit lnSpcReduction="10000"/>
          </a:bodyPr>
          <a:lstStyle/>
          <a:p>
            <a:fld id="{6D22F896-40B5-4ADD-8801-0D06FADFA095}" type="slidenum">
              <a:rPr lang="en-US" smtClean="0"/>
              <a:pPr/>
              <a:t>7</a:t>
            </a:fld>
            <a:endParaRPr lang="en-US" dirty="0"/>
          </a:p>
        </p:txBody>
      </p:sp>
      <p:sp>
        <p:nvSpPr>
          <p:cNvPr id="3" name="サブタイトル 2"/>
          <p:cNvSpPr>
            <a:spLocks noGrp="1"/>
          </p:cNvSpPr>
          <p:nvPr>
            <p:ph type="subTitle" idx="4294967295"/>
          </p:nvPr>
        </p:nvSpPr>
        <p:spPr>
          <a:xfrm>
            <a:off x="5816758" y="3948500"/>
            <a:ext cx="4214735" cy="959846"/>
          </a:xfrm>
        </p:spPr>
        <p:txBody>
          <a:bodyPr>
            <a:noAutofit/>
          </a:bodyPr>
          <a:lstStyle/>
          <a:p>
            <a:pPr marL="0" indent="0">
              <a:buNone/>
            </a:pPr>
            <a:r>
              <a:rPr lang="en-US" altLang="ja-JP" sz="1400" dirty="0">
                <a:latin typeface="Meiryo UI" panose="020B0604030504040204" pitchFamily="50" charset="-128"/>
                <a:ea typeface="Meiryo UI" panose="020B0604030504040204" pitchFamily="50" charset="-128"/>
                <a:cs typeface="Meiryo UI" panose="020B0604030504040204" pitchFamily="50" charset="-128"/>
              </a:rPr>
              <a:t>2018</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年</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10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日</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月</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None/>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公益財団法人吉田秀雄記念事業財団主催</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marL="0" indent="0">
              <a:buNone/>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「パロディ広告と桃太郎の</a:t>
            </a:r>
            <a:r>
              <a:rPr lang="ja-JP" altLang="en-US" sz="1400">
                <a:latin typeface="Meiryo UI" panose="020B0604030504040204" pitchFamily="50" charset="-128"/>
                <a:ea typeface="Meiryo UI" panose="020B0604030504040204" pitchFamily="50" charset="-128"/>
                <a:cs typeface="Meiryo UI" panose="020B0604030504040204" pitchFamily="50" charset="-128"/>
              </a:rPr>
              <a:t>文化史」</a:t>
            </a:r>
            <a:r>
              <a:rPr kumimoji="1" lang="ja-JP" altLang="en-US" sz="140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アドミュージアム東京</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4" name="図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963336" y="2293994"/>
            <a:ext cx="7242313" cy="1706305"/>
          </a:xfrm>
          <a:prstGeom prst="rect">
            <a:avLst/>
          </a:prstGeom>
        </p:spPr>
      </p:pic>
      <p:pic>
        <p:nvPicPr>
          <p:cNvPr id="7" name="図 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2989" y="1755625"/>
            <a:ext cx="2848677" cy="2959860"/>
          </a:xfrm>
          <a:prstGeom prst="ellipse">
            <a:avLst/>
          </a:prstGeom>
          <a:ln>
            <a:noFill/>
          </a:ln>
          <a:effectLst>
            <a:softEdge rad="112500"/>
          </a:effectLst>
        </p:spPr>
      </p:pic>
      <p:sp>
        <p:nvSpPr>
          <p:cNvPr id="8" name="正方形/長方形 7"/>
          <p:cNvSpPr/>
          <p:nvPr/>
        </p:nvSpPr>
        <p:spPr>
          <a:xfrm>
            <a:off x="299892" y="4667094"/>
            <a:ext cx="3282720"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600" b="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rPr>
              <a:t>早稲田大学</a:t>
            </a:r>
            <a:r>
              <a:rPr kumimoji="1" lang="ja-JP" altLang="en-US" sz="1600">
                <a:solidFill>
                  <a:prstClr val="black">
                    <a:lumMod val="95000"/>
                    <a:lumOff val="5000"/>
                  </a:prstClr>
                </a:solidFill>
                <a:latin typeface="Meiryo UI" panose="020B0604030504040204" pitchFamily="50" charset="-128"/>
                <a:ea typeface="Meiryo UI" panose="020B0604030504040204" pitchFamily="50" charset="-128"/>
                <a:cs typeface="Meiryo UI" panose="020B0604030504040204" pitchFamily="50" charset="-128"/>
              </a:rPr>
              <a:t>　</a:t>
            </a:r>
            <a:endParaRPr kumimoji="1" lang="en-US" altLang="ja-JP" sz="1600" dirty="0">
              <a:solidFill>
                <a:prstClr val="black">
                  <a:lumMod val="95000"/>
                  <a:lumOff val="5000"/>
                </a:prstClr>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600" b="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rPr>
              <a:t>演劇博物館館長</a:t>
            </a:r>
            <a:r>
              <a:rPr kumimoji="1" lang="ja-JP" altLang="en-US" sz="1600" b="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rPr>
              <a:t>兼</a:t>
            </a:r>
            <a:r>
              <a:rPr kumimoji="1" lang="zh-TW" altLang="en-US" sz="1600" b="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rPr>
              <a:t>文学学術院教授</a:t>
            </a:r>
            <a:endParaRPr kumimoji="1" lang="en-US" altLang="ja-JP" sz="1600" b="1"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rPr>
              <a:t>岡室美奈子氏</a:t>
            </a:r>
            <a:endParaRPr kumimoji="1" lang="zh-TW" altLang="en-US" sz="1600" i="0" u="none" strike="noStrike" kern="1200" cap="none" spc="0" normalizeH="0" baseline="0" noProof="0" dirty="0">
              <a:ln>
                <a:noFill/>
              </a:ln>
              <a:solidFill>
                <a:prstClr val="black">
                  <a:lumMod val="95000"/>
                  <a:lumOff val="5000"/>
                </a:prstClr>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テキスト ボックス 11"/>
          <p:cNvSpPr txBox="1"/>
          <p:nvPr/>
        </p:nvSpPr>
        <p:spPr>
          <a:xfrm>
            <a:off x="287383" y="365759"/>
            <a:ext cx="226474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角丸四角形 8">
            <a:extLst>
              <a:ext uri="{FF2B5EF4-FFF2-40B4-BE49-F238E27FC236}">
                <a16:creationId xmlns:a16="http://schemas.microsoft.com/office/drawing/2014/main" id="{8CD7664B-2D59-C74D-936B-048B91323A3C}"/>
              </a:ext>
            </a:extLst>
          </p:cNvPr>
          <p:cNvSpPr/>
          <p:nvPr/>
        </p:nvSpPr>
        <p:spPr>
          <a:xfrm>
            <a:off x="2154264" y="5498091"/>
            <a:ext cx="7377194" cy="903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latin typeface="Meiryo UI" panose="020B0604030504040204" pitchFamily="34" charset="-128"/>
                <a:ea typeface="Meiryo UI" panose="020B0604030504040204" pitchFamily="34" charset="-128"/>
              </a:rPr>
              <a:t>パロディ広告が研究対象として見られている！</a:t>
            </a:r>
          </a:p>
        </p:txBody>
      </p:sp>
    </p:spTree>
    <p:extLst>
      <p:ext uri="{BB962C8B-B14F-4D97-AF65-F5344CB8AC3E}">
        <p14:creationId xmlns:p14="http://schemas.microsoft.com/office/powerpoint/2010/main" val="351105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2" y="365759"/>
            <a:ext cx="6993311"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a:latin typeface="Meiryo UI" panose="020B0604030504040204" pitchFamily="50" charset="-128"/>
                <a:ea typeface="Meiryo UI" panose="020B0604030504040204" pitchFamily="50" charset="-128"/>
                <a:cs typeface="Meiryo UI" panose="020B0604030504040204" pitchFamily="50" charset="-128"/>
              </a:rPr>
              <a:t>現状分析▷広告におけるパロディとは</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024954" y="2701918"/>
            <a:ext cx="7889968" cy="1384995"/>
          </a:xfrm>
          <a:prstGeom prst="rect">
            <a:avLst/>
          </a:prstGeom>
          <a:noFill/>
          <a:ln w="38100">
            <a:noFill/>
          </a:ln>
        </p:spPr>
        <p:txBody>
          <a:bodyPr wrap="square" rtlCol="0">
            <a:spAutoFit/>
          </a:bodyPr>
          <a:lstStyle/>
          <a:p>
            <a:r>
              <a:rPr kumimoji="1" lang="ja-JP" altLang="en-US" sz="2800">
                <a:latin typeface="Meiryo UI" panose="020B0604030504040204" pitchFamily="50" charset="-128"/>
                <a:ea typeface="Meiryo UI" panose="020B0604030504040204" pitchFamily="50" charset="-128"/>
                <a:cs typeface="Meiryo UI" panose="020B0604030504040204" pitchFamily="50" charset="-128"/>
              </a:rPr>
              <a:t>パロディ</a:t>
            </a:r>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広告の定義</a:t>
            </a:r>
            <a:endParaRPr kumimoji="1" lang="en-US" altLang="ja-JP" sz="2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本研究での“パロディ広告”は、</a:t>
            </a:r>
            <a:r>
              <a:rPr kumimoji="1" lang="en-US" altLang="ja-JP" sz="2800" b="1" dirty="0">
                <a:latin typeface="Meiryo UI" panose="020B0604030504040204" pitchFamily="50" charset="-128"/>
                <a:ea typeface="Meiryo UI" panose="020B0604030504040204" pitchFamily="50" charset="-128"/>
                <a:cs typeface="Meiryo UI" panose="020B0604030504040204" pitchFamily="50" charset="-128"/>
              </a:rPr>
              <a:t>TVCM</a:t>
            </a:r>
            <a:r>
              <a:rPr kumimoji="1" lang="ja-JP" altLang="en-US" sz="2800" b="1" dirty="0">
                <a:latin typeface="Meiryo UI" panose="020B0604030504040204" pitchFamily="50" charset="-128"/>
                <a:ea typeface="Meiryo UI" panose="020B0604030504040204" pitchFamily="50" charset="-128"/>
                <a:cs typeface="Meiryo UI" panose="020B0604030504040204" pitchFamily="50" charset="-128"/>
              </a:rPr>
              <a:t>に絞り</a:t>
            </a:r>
            <a:endParaRPr kumimoji="1" lang="en-US" altLang="ja-JP" sz="2800" b="1"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2800" b="1" dirty="0">
                <a:latin typeface="Meiryo UI" panose="020B0604030504040204" pitchFamily="50" charset="-128"/>
                <a:ea typeface="Meiryo UI" panose="020B0604030504040204" pitchFamily="50" charset="-128"/>
                <a:cs typeface="Meiryo UI" panose="020B0604030504040204" pitchFamily="50" charset="-128"/>
              </a:rPr>
              <a:t>その中でも、アニメや童話など原作があるものに限る。</a:t>
            </a:r>
            <a:endParaRPr kumimoji="1" lang="en-US" altLang="ja-JP" sz="2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2"/>
          </p:nvPr>
        </p:nvSpPr>
        <p:spPr/>
        <p:txBody>
          <a:bodyPr>
            <a:normAutofit lnSpcReduction="10000"/>
          </a:bodyPr>
          <a:lstStyle/>
          <a:p>
            <a:fld id="{6D22F896-40B5-4ADD-8801-0D06FADFA095}" type="slidenum">
              <a:rPr lang="en-US" smtClean="0"/>
              <a:pPr/>
              <a:t>8</a:t>
            </a:fld>
            <a:endParaRPr lang="en-US" dirty="0"/>
          </a:p>
        </p:txBody>
      </p:sp>
    </p:spTree>
    <p:extLst>
      <p:ext uri="{BB962C8B-B14F-4D97-AF65-F5344CB8AC3E}">
        <p14:creationId xmlns:p14="http://schemas.microsoft.com/office/powerpoint/2010/main" val="2184955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87383" y="365759"/>
            <a:ext cx="2264748" cy="584775"/>
          </a:xfrm>
          <a:prstGeom prst="rect">
            <a:avLst/>
          </a:prstGeom>
          <a:noFill/>
        </p:spPr>
        <p:txBody>
          <a:bodyPr wrap="square" rtlCol="0">
            <a:spAutoFit/>
          </a:bodyPr>
          <a:lstStyle/>
          <a:p>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3200" dirty="0">
                <a:latin typeface="Meiryo UI" panose="020B0604030504040204" pitchFamily="50" charset="-128"/>
                <a:ea typeface="Meiryo UI" panose="020B0604030504040204" pitchFamily="50" charset="-128"/>
                <a:cs typeface="Meiryo UI" panose="020B0604030504040204" pitchFamily="50" charset="-128"/>
              </a:rPr>
              <a:t>現状分析</a:t>
            </a:r>
            <a:r>
              <a:rPr kumimoji="1" lang="en-US" altLang="ja-JP" sz="3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32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6" name="図 1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763988" y="1253337"/>
            <a:ext cx="4637315" cy="1959429"/>
          </a:xfrm>
          <a:prstGeom prst="rect">
            <a:avLst/>
          </a:prstGeom>
        </p:spPr>
      </p:pic>
      <p:pic>
        <p:nvPicPr>
          <p:cNvPr id="17" name="図 1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572633" y="3851996"/>
            <a:ext cx="2737211" cy="1954987"/>
          </a:xfrm>
          <a:prstGeom prst="rect">
            <a:avLst/>
          </a:prstGeom>
        </p:spPr>
      </p:pic>
      <p:pic>
        <p:nvPicPr>
          <p:cNvPr id="18" name="図 17"/>
          <p:cNvPicPr>
            <a:picLocks noChangeAspect="1"/>
          </p:cNvPicPr>
          <p:nvPr/>
        </p:nvPicPr>
        <p:blipFill rotWithShape="1">
          <a:blip r:embed="rId4" cstate="email">
            <a:extLst>
              <a:ext uri="{28A0092B-C50C-407E-A947-70E740481C1C}">
                <a14:useLocalDpi xmlns:a14="http://schemas.microsoft.com/office/drawing/2010/main"/>
              </a:ext>
            </a:extLst>
          </a:blip>
          <a:srcRect b="-2605"/>
          <a:stretch/>
        </p:blipFill>
        <p:spPr>
          <a:xfrm>
            <a:off x="8467097" y="3851996"/>
            <a:ext cx="2743200" cy="1987065"/>
          </a:xfrm>
          <a:prstGeom prst="rect">
            <a:avLst/>
          </a:prstGeom>
        </p:spPr>
      </p:pic>
      <p:sp>
        <p:nvSpPr>
          <p:cNvPr id="19" name="ストライプ矢印 18"/>
          <p:cNvSpPr/>
          <p:nvPr/>
        </p:nvSpPr>
        <p:spPr>
          <a:xfrm>
            <a:off x="3356299" y="3191690"/>
            <a:ext cx="1908920" cy="899785"/>
          </a:xfrm>
          <a:prstGeom prst="stripedRightArrow">
            <a:avLst/>
          </a:prstGeom>
          <a:gradFill flip="none" rotWithShape="1">
            <a:gsLst>
              <a:gs pos="36700">
                <a:schemeClr val="accent2">
                  <a:lumMod val="20000"/>
                  <a:lumOff val="80000"/>
                </a:schemeClr>
              </a:gs>
              <a:gs pos="18000">
                <a:srgbClr val="FFCCFF"/>
              </a:gs>
              <a:gs pos="50000">
                <a:schemeClr val="accent2">
                  <a:lumMod val="20000"/>
                  <a:lumOff val="80000"/>
                </a:schemeClr>
              </a:gs>
              <a:gs pos="100000">
                <a:schemeClr val="accent6">
                  <a:lumMod val="40000"/>
                  <a:lumOff val="60000"/>
                </a:schemeClr>
              </a:gs>
              <a:gs pos="78000">
                <a:schemeClr val="accent6">
                  <a:lumMod val="20000"/>
                  <a:lumOff val="80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3109406" y="2668470"/>
            <a:ext cx="2440029" cy="523220"/>
          </a:xfrm>
          <a:prstGeom prst="rect">
            <a:avLst/>
          </a:prstGeom>
          <a:noFill/>
        </p:spPr>
        <p:txBody>
          <a:bodyPr wrap="square" rtlCol="0">
            <a:spAutoFit/>
          </a:bodyPr>
          <a:lstStyle/>
          <a:p>
            <a:r>
              <a:rPr kumimoji="1" lang="ja-JP" altLang="en-US" sz="2800" dirty="0">
                <a:latin typeface="Meiryo UI" panose="020B0604030504040204" pitchFamily="50" charset="-128"/>
                <a:ea typeface="Meiryo UI" panose="020B0604030504040204" pitchFamily="50" charset="-128"/>
                <a:cs typeface="Meiryo UI" panose="020B0604030504040204" pitchFamily="50" charset="-128"/>
              </a:rPr>
              <a:t>パロディ広告化</a:t>
            </a:r>
          </a:p>
        </p:txBody>
      </p:sp>
      <p:pic>
        <p:nvPicPr>
          <p:cNvPr id="22" name="図 2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01415" y="2016737"/>
            <a:ext cx="2656115" cy="3606362"/>
          </a:xfrm>
          <a:prstGeom prst="rect">
            <a:avLst/>
          </a:prstGeom>
        </p:spPr>
      </p:pic>
      <p:sp>
        <p:nvSpPr>
          <p:cNvPr id="23" name="テキスト ボックス 22"/>
          <p:cNvSpPr txBox="1"/>
          <p:nvPr/>
        </p:nvSpPr>
        <p:spPr>
          <a:xfrm>
            <a:off x="386763" y="5806983"/>
            <a:ext cx="2285417"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アルプスの少女ハイジ</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テキスト ボックス 23"/>
          <p:cNvSpPr txBox="1"/>
          <p:nvPr/>
        </p:nvSpPr>
        <p:spPr>
          <a:xfrm>
            <a:off x="6865258" y="3270035"/>
            <a:ext cx="2434773"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［日清　カップヌードル］</a:t>
            </a:r>
          </a:p>
        </p:txBody>
      </p:sp>
      <p:sp>
        <p:nvSpPr>
          <p:cNvPr id="25" name="テキスト ボックス 24"/>
          <p:cNvSpPr txBox="1"/>
          <p:nvPr/>
        </p:nvSpPr>
        <p:spPr>
          <a:xfrm>
            <a:off x="5917980" y="5987534"/>
            <a:ext cx="2046515"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家庭教師のトライ</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テキスト ボックス 25"/>
          <p:cNvSpPr txBox="1"/>
          <p:nvPr/>
        </p:nvSpPr>
        <p:spPr>
          <a:xfrm>
            <a:off x="8679368" y="5991649"/>
            <a:ext cx="2318657" cy="369332"/>
          </a:xfrm>
          <a:prstGeom prst="rect">
            <a:avLst/>
          </a:prstGeom>
          <a:noFill/>
        </p:spPr>
        <p:txBody>
          <a:bodyPr wrap="square" rtlCol="0">
            <a:spAutoFit/>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日産低燃費　ハイジ</a:t>
            </a: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スライド番号プレースホルダー 1"/>
          <p:cNvSpPr>
            <a:spLocks noGrp="1"/>
          </p:cNvSpPr>
          <p:nvPr>
            <p:ph type="sldNum" sz="quarter" idx="12"/>
          </p:nvPr>
        </p:nvSpPr>
        <p:spPr/>
        <p:txBody>
          <a:bodyPr>
            <a:normAutofit lnSpcReduction="10000"/>
          </a:bodyPr>
          <a:lstStyle/>
          <a:p>
            <a:fld id="{6D22F896-40B5-4ADD-8801-0D06FADFA095}" type="slidenum">
              <a:rPr lang="en-US" smtClean="0"/>
              <a:pPr/>
              <a:t>9</a:t>
            </a:fld>
            <a:endParaRPr lang="en-US" dirty="0"/>
          </a:p>
        </p:txBody>
      </p:sp>
    </p:spTree>
    <p:extLst>
      <p:ext uri="{BB962C8B-B14F-4D97-AF65-F5344CB8AC3E}">
        <p14:creationId xmlns:p14="http://schemas.microsoft.com/office/powerpoint/2010/main" val="346206164"/>
      </p:ext>
    </p:extLst>
  </p:cSld>
  <p:clrMapOvr>
    <a:masterClrMapping/>
  </p:clrMapOvr>
</p:sld>
</file>

<file path=ppt/theme/theme1.xml><?xml version="1.0" encoding="utf-8"?>
<a:theme xmlns:a="http://schemas.openxmlformats.org/drawingml/2006/main" name="View">
  <a:themeElements>
    <a:clrScheme name="ユーザー定義 1">
      <a:dk1>
        <a:sysClr val="windowText" lastClr="000000"/>
      </a:dk1>
      <a:lt1>
        <a:sysClr val="window" lastClr="FFFFFF"/>
      </a:lt1>
      <a:dk2>
        <a:srgbClr val="CCECFF"/>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TM03457515[[fn=ビュー]]</Template>
  <TotalTime>3861</TotalTime>
  <Words>1889</Words>
  <Application>Microsoft Office PowerPoint</Application>
  <PresentationFormat>ワイド画面</PresentationFormat>
  <Paragraphs>388</Paragraphs>
  <Slides>43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43</vt:i4>
      </vt:variant>
    </vt:vector>
  </HeadingPairs>
  <TitlesOfParts>
    <vt:vector size="51" baseType="lpstr">
      <vt:lpstr>Meiryo UI</vt:lpstr>
      <vt:lpstr>ＭＳ ゴシック</vt:lpstr>
      <vt:lpstr>游ゴシック</vt:lpstr>
      <vt:lpstr>Arial</vt:lpstr>
      <vt:lpstr>Century Schoolbook</vt:lpstr>
      <vt:lpstr>Wingdings</vt:lpstr>
      <vt:lpstr>Wingdings 2</vt:lpstr>
      <vt:lpstr>View</vt:lpstr>
      <vt:lpstr>パロディ広告の効果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拓殖大学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拓殖大学</dc:creator>
  <cp:lastModifiedBy>マニュアル作成用</cp:lastModifiedBy>
  <cp:revision>320</cp:revision>
  <dcterms:created xsi:type="dcterms:W3CDTF">2018-11-02T02:57:06Z</dcterms:created>
  <dcterms:modified xsi:type="dcterms:W3CDTF">2018-12-12T12:54:58Z</dcterms:modified>
</cp:coreProperties>
</file>